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4"/>
    <p:sldMasterId id="2147483674" r:id="rId5"/>
    <p:sldMasterId id="2147483698" r:id="rId6"/>
    <p:sldMasterId id="2147483710" r:id="rId7"/>
    <p:sldMasterId id="2147483722" r:id="rId8"/>
    <p:sldMasterId id="2147483746" r:id="rId9"/>
  </p:sldMasterIdLst>
  <p:notesMasterIdLst>
    <p:notesMasterId r:id="rId47"/>
  </p:notesMasterIdLst>
  <p:handoutMasterIdLst>
    <p:handoutMasterId r:id="rId48"/>
  </p:handoutMasterIdLst>
  <p:sldIdLst>
    <p:sldId id="256" r:id="rId10"/>
    <p:sldId id="323" r:id="rId11"/>
    <p:sldId id="353" r:id="rId12"/>
    <p:sldId id="349" r:id="rId13"/>
    <p:sldId id="333" r:id="rId14"/>
    <p:sldId id="334" r:id="rId15"/>
    <p:sldId id="337" r:id="rId16"/>
    <p:sldId id="335" r:id="rId17"/>
    <p:sldId id="336" r:id="rId18"/>
    <p:sldId id="338" r:id="rId19"/>
    <p:sldId id="339" r:id="rId20"/>
    <p:sldId id="350" r:id="rId21"/>
    <p:sldId id="351" r:id="rId22"/>
    <p:sldId id="352" r:id="rId23"/>
    <p:sldId id="343" r:id="rId24"/>
    <p:sldId id="345" r:id="rId25"/>
    <p:sldId id="314" r:id="rId26"/>
    <p:sldId id="316" r:id="rId27"/>
    <p:sldId id="317" r:id="rId28"/>
    <p:sldId id="319" r:id="rId29"/>
    <p:sldId id="321" r:id="rId30"/>
    <p:sldId id="344" r:id="rId31"/>
    <p:sldId id="325" r:id="rId32"/>
    <p:sldId id="268" r:id="rId33"/>
    <p:sldId id="283" r:id="rId34"/>
    <p:sldId id="326" r:id="rId35"/>
    <p:sldId id="327" r:id="rId36"/>
    <p:sldId id="330" r:id="rId37"/>
    <p:sldId id="281" r:id="rId38"/>
    <p:sldId id="346" r:id="rId39"/>
    <p:sldId id="279" r:id="rId40"/>
    <p:sldId id="280" r:id="rId41"/>
    <p:sldId id="309" r:id="rId42"/>
    <p:sldId id="310" r:id="rId43"/>
    <p:sldId id="331" r:id="rId44"/>
    <p:sldId id="329" r:id="rId45"/>
    <p:sldId id="304" r:id="rId4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592" autoAdjust="0"/>
  </p:normalViewPr>
  <p:slideViewPr>
    <p:cSldViewPr>
      <p:cViewPr varScale="1">
        <p:scale>
          <a:sx n="89" d="100"/>
          <a:sy n="89" d="100"/>
        </p:scale>
        <p:origin x="855"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3" Type="http://schemas.openxmlformats.org/officeDocument/2006/relationships/customXml" Target="../customXml/item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slide" Target="slides/slide3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handoutMaster" Target="handoutMasters/handoutMaster1.xml"/><Relationship Id="rId8" Type="http://schemas.openxmlformats.org/officeDocument/2006/relationships/slideMaster" Target="slideMasters/slideMaster5.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C5F08F06-0736-46E2-8374-5FF0ADB2AA6E}" type="datetimeFigureOut">
              <a:rPr lang="en-GB" smtClean="0"/>
              <a:t>23/03/2017</a:t>
            </a:fld>
            <a:endParaRPr lang="en-GB"/>
          </a:p>
        </p:txBody>
      </p:sp>
      <p:sp>
        <p:nvSpPr>
          <p:cNvPr id="4" name="Footer Placeholder 3"/>
          <p:cNvSpPr>
            <a:spLocks noGrp="1"/>
          </p:cNvSpPr>
          <p:nvPr>
            <p:ph type="ftr" sz="quarter" idx="2"/>
          </p:nvPr>
        </p:nvSpPr>
        <p:spPr>
          <a:xfrm>
            <a:off x="1" y="9428584"/>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79C3C798-1D3D-43C0-9285-20CA89EF9068}" type="slidenum">
              <a:rPr lang="en-GB" smtClean="0"/>
              <a:t>‹#›</a:t>
            </a:fld>
            <a:endParaRPr lang="en-GB"/>
          </a:p>
        </p:txBody>
      </p:sp>
    </p:spTree>
    <p:extLst>
      <p:ext uri="{BB962C8B-B14F-4D97-AF65-F5344CB8AC3E}">
        <p14:creationId xmlns:p14="http://schemas.microsoft.com/office/powerpoint/2010/main" val="1776730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B7B82E9C-BAD1-42D9-B31F-254E2B00F19D}" type="datetimeFigureOut">
              <a:rPr lang="en-GB" smtClean="0"/>
              <a:t>23/03/2017</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06FCBB04-2079-4756-BE0E-09FC354C5971}" type="slidenum">
              <a:rPr lang="en-GB" smtClean="0"/>
              <a:t>‹#›</a:t>
            </a:fld>
            <a:endParaRPr lang="en-GB"/>
          </a:p>
        </p:txBody>
      </p:sp>
    </p:spTree>
    <p:extLst>
      <p:ext uri="{BB962C8B-B14F-4D97-AF65-F5344CB8AC3E}">
        <p14:creationId xmlns:p14="http://schemas.microsoft.com/office/powerpoint/2010/main" val="1900448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FCBB04-2079-4756-BE0E-09FC354C5971}" type="slidenum">
              <a:rPr lang="en-GB" smtClean="0"/>
              <a:t>1</a:t>
            </a:fld>
            <a:endParaRPr lang="en-GB"/>
          </a:p>
        </p:txBody>
      </p:sp>
    </p:spTree>
    <p:extLst>
      <p:ext uri="{BB962C8B-B14F-4D97-AF65-F5344CB8AC3E}">
        <p14:creationId xmlns:p14="http://schemas.microsoft.com/office/powerpoint/2010/main" val="7655730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When jimmy </a:t>
            </a:r>
            <a:r>
              <a:rPr lang="en-GB" sz="1200" dirty="0" err="1" smtClean="0"/>
              <a:t>saville</a:t>
            </a:r>
            <a:r>
              <a:rPr lang="en-GB" sz="1200" dirty="0" smtClean="0"/>
              <a:t> was accused of sexual abuse how many of you thought yep that makes sense?</a:t>
            </a:r>
          </a:p>
          <a:p>
            <a:r>
              <a:rPr lang="en-GB" sz="1200" dirty="0" smtClean="0"/>
              <a:t>How many could not believe he could do this?</a:t>
            </a:r>
          </a:p>
          <a:p>
            <a:endParaRPr lang="en-GB" sz="1200" dirty="0" smtClean="0"/>
          </a:p>
          <a:p>
            <a:r>
              <a:rPr lang="en-GB" sz="1200" dirty="0" smtClean="0"/>
              <a:t>Max Clifford</a:t>
            </a:r>
          </a:p>
          <a:p>
            <a:r>
              <a:rPr lang="en-GB" sz="1200" dirty="0" smtClean="0"/>
              <a:t>How many thought no not max </a:t>
            </a:r>
            <a:r>
              <a:rPr lang="en-GB" sz="1200" dirty="0" err="1" smtClean="0"/>
              <a:t>clifford</a:t>
            </a:r>
            <a:r>
              <a:rPr lang="en-GB" sz="1200" dirty="0" smtClean="0"/>
              <a:t>?</a:t>
            </a:r>
          </a:p>
          <a:p>
            <a:r>
              <a:rPr lang="en-GB" sz="1200" dirty="0" smtClean="0"/>
              <a:t>How many thought yes that makes sense</a:t>
            </a:r>
          </a:p>
          <a:p>
            <a:endParaRPr lang="en-GB" sz="1200" dirty="0" smtClean="0"/>
          </a:p>
          <a:p>
            <a:r>
              <a:rPr lang="en-GB" sz="1200" dirty="0" smtClean="0"/>
              <a:t>Fred the weather man</a:t>
            </a:r>
          </a:p>
          <a:p>
            <a:r>
              <a:rPr lang="en-GB" sz="1200" dirty="0" smtClean="0"/>
              <a:t>How many thought yes I was waiting for his name?</a:t>
            </a:r>
          </a:p>
          <a:p>
            <a:r>
              <a:rPr lang="en-GB" sz="1200" dirty="0" smtClean="0"/>
              <a:t>That is so wrong?</a:t>
            </a:r>
          </a:p>
          <a:p>
            <a:endParaRPr lang="en-GB" sz="1200" dirty="0" smtClean="0"/>
          </a:p>
          <a:p>
            <a:r>
              <a:rPr lang="en-GB" sz="1200" dirty="0" smtClean="0"/>
              <a:t>Ken Barlow</a:t>
            </a:r>
          </a:p>
          <a:p>
            <a:r>
              <a:rPr lang="en-GB" sz="1200" dirty="0" smtClean="0"/>
              <a:t>Who</a:t>
            </a:r>
            <a:r>
              <a:rPr lang="en-GB" sz="1200" baseline="0" dirty="0" smtClean="0"/>
              <a:t> thought yes </a:t>
            </a:r>
            <a:r>
              <a:rPr lang="en-GB" sz="1200" baseline="0" dirty="0" err="1" smtClean="0"/>
              <a:t>deffinately</a:t>
            </a:r>
            <a:r>
              <a:rPr lang="en-GB" sz="1200" baseline="0" dirty="0" smtClean="0"/>
              <a:t> new all along?</a:t>
            </a:r>
          </a:p>
          <a:p>
            <a:r>
              <a:rPr lang="en-GB" sz="1200" baseline="0" dirty="0" smtClean="0"/>
              <a:t>Who was shocked that ken could be accused of such a thing?</a:t>
            </a:r>
          </a:p>
          <a:p>
            <a:endParaRPr lang="en-GB" sz="1200" dirty="0" smtClean="0"/>
          </a:p>
          <a:p>
            <a:r>
              <a:rPr lang="en-GB" sz="1200" dirty="0" smtClean="0"/>
              <a:t>Ralph </a:t>
            </a:r>
            <a:r>
              <a:rPr lang="en-GB" sz="1200" dirty="0" err="1" smtClean="0"/>
              <a:t>harris</a:t>
            </a:r>
            <a:endParaRPr lang="en-GB" sz="1200" dirty="0" smtClean="0"/>
          </a:p>
          <a:p>
            <a:r>
              <a:rPr lang="en-GB" dirty="0" smtClean="0"/>
              <a:t>Dear old Ralph who thought yes </a:t>
            </a:r>
            <a:r>
              <a:rPr lang="en-GB" dirty="0" err="1" smtClean="0"/>
              <a:t>deffinately</a:t>
            </a:r>
            <a:r>
              <a:rPr lang="en-GB" dirty="0" smtClean="0"/>
              <a:t>?</a:t>
            </a:r>
          </a:p>
          <a:p>
            <a:r>
              <a:rPr lang="en-GB" dirty="0" smtClean="0"/>
              <a:t>Who thought it was all a lie?</a:t>
            </a:r>
          </a:p>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10</a:t>
            </a:fld>
            <a:endParaRPr lang="en-GB"/>
          </a:p>
        </p:txBody>
      </p:sp>
    </p:spTree>
    <p:extLst>
      <p:ext uri="{BB962C8B-B14F-4D97-AF65-F5344CB8AC3E}">
        <p14:creationId xmlns:p14="http://schemas.microsoft.com/office/powerpoint/2010/main" val="605225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taught to ignore these go with the facts were is the evidence ………..</a:t>
            </a:r>
          </a:p>
          <a:p>
            <a:r>
              <a:rPr lang="en-GB" dirty="0" smtClean="0"/>
              <a:t>I say listen to them feelings if you as an</a:t>
            </a:r>
            <a:r>
              <a:rPr lang="en-GB" baseline="0" dirty="0" smtClean="0"/>
              <a:t> adult</a:t>
            </a:r>
            <a:r>
              <a:rPr lang="en-GB" dirty="0" smtClean="0"/>
              <a:t> thinks I am uncomfortable in this persons presence we decide to leave</a:t>
            </a:r>
          </a:p>
          <a:p>
            <a:r>
              <a:rPr lang="en-GB" dirty="0" smtClean="0"/>
              <a:t>If</a:t>
            </a:r>
            <a:r>
              <a:rPr lang="en-GB" baseline="0" dirty="0" smtClean="0"/>
              <a:t> as a professional you are uncomfortable with how a colleague behaves log it speak to a manager about it, you consider what it is that makes your gut believe that there is something not right and this allows us to be open minded.  It allows us to question and not ignore.</a:t>
            </a:r>
          </a:p>
          <a:p>
            <a:r>
              <a:rPr lang="en-GB" baseline="0" dirty="0" smtClean="0"/>
              <a:t>Just as we are open to this we also have to accept we could be wrong that’s why evidence is crucial to formally respond </a:t>
            </a:r>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11</a:t>
            </a:fld>
            <a:endParaRPr lang="en-GB"/>
          </a:p>
        </p:txBody>
      </p:sp>
    </p:spTree>
    <p:extLst>
      <p:ext uri="{BB962C8B-B14F-4D97-AF65-F5344CB8AC3E}">
        <p14:creationId xmlns:p14="http://schemas.microsoft.com/office/powerpoint/2010/main" val="3843625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Think about Frank beck rule breaking- he was right</a:t>
            </a:r>
            <a:r>
              <a:rPr lang="en-GB" baseline="0" dirty="0" smtClean="0"/>
              <a:t> he did what he wanted and refuted and refused to go with instructions </a:t>
            </a:r>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12</a:t>
            </a:fld>
            <a:endParaRPr lang="en-GB"/>
          </a:p>
        </p:txBody>
      </p:sp>
    </p:spTree>
    <p:extLst>
      <p:ext uri="{BB962C8B-B14F-4D97-AF65-F5344CB8AC3E}">
        <p14:creationId xmlns:p14="http://schemas.microsoft.com/office/powerpoint/2010/main" val="7042347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Rule breakers think of Beck</a:t>
            </a:r>
          </a:p>
          <a:p>
            <a:r>
              <a:rPr lang="en-GB" dirty="0" smtClean="0"/>
              <a:t>Work related stress school teacher </a:t>
            </a:r>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13</a:t>
            </a:fld>
            <a:endParaRPr lang="en-GB"/>
          </a:p>
        </p:txBody>
      </p:sp>
    </p:spTree>
    <p:extLst>
      <p:ext uri="{BB962C8B-B14F-4D97-AF65-F5344CB8AC3E}">
        <p14:creationId xmlns:p14="http://schemas.microsoft.com/office/powerpoint/2010/main" val="3288942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Jessica</a:t>
            </a:r>
            <a:r>
              <a:rPr lang="en-GB" baseline="0" dirty="0" smtClean="0"/>
              <a:t> chapman and holly wells</a:t>
            </a:r>
          </a:p>
          <a:p>
            <a:endParaRPr lang="en-GB" baseline="0" dirty="0" smtClean="0"/>
          </a:p>
          <a:p>
            <a:r>
              <a:rPr lang="en-GB" baseline="0" dirty="0" smtClean="0"/>
              <a:t>DBS checks are out of date the moment they are done.</a:t>
            </a:r>
          </a:p>
          <a:p>
            <a:r>
              <a:rPr lang="en-GB" baseline="0" dirty="0" smtClean="0"/>
              <a:t>Ian </a:t>
            </a:r>
            <a:r>
              <a:rPr lang="en-GB" baseline="0" dirty="0" err="1" smtClean="0"/>
              <a:t>huntly</a:t>
            </a:r>
            <a:r>
              <a:rPr lang="en-GB" baseline="0" dirty="0" smtClean="0"/>
              <a:t> was not employed to work with children</a:t>
            </a:r>
          </a:p>
          <a:p>
            <a:r>
              <a:rPr lang="en-GB" baseline="0" dirty="0" smtClean="0"/>
              <a:t>Changes in vetting leaves setting very vulnerable – the importance of creating a culture were staff know that the managers are interested in the children listen to the children </a:t>
            </a:r>
            <a:r>
              <a:rPr lang="en-GB" baseline="0" dirty="0" err="1" smtClean="0"/>
              <a:t>etc</a:t>
            </a:r>
            <a:r>
              <a:rPr lang="en-GB" baseline="0" dirty="0" smtClean="0"/>
              <a:t> is even more important.</a:t>
            </a:r>
          </a:p>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14</a:t>
            </a:fld>
            <a:endParaRPr lang="en-GB"/>
          </a:p>
        </p:txBody>
      </p:sp>
    </p:spTree>
    <p:extLst>
      <p:ext uri="{BB962C8B-B14F-4D97-AF65-F5344CB8AC3E}">
        <p14:creationId xmlns:p14="http://schemas.microsoft.com/office/powerpoint/2010/main" val="3715442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 you travel on the </a:t>
            </a:r>
            <a:r>
              <a:rPr lang="en-GB" dirty="0" err="1" smtClean="0"/>
              <a:t>london</a:t>
            </a:r>
            <a:r>
              <a:rPr lang="en-GB" dirty="0" smtClean="0"/>
              <a:t> underground now you will notice that all the </a:t>
            </a:r>
            <a:r>
              <a:rPr lang="en-GB" dirty="0" err="1" smtClean="0"/>
              <a:t>carrages</a:t>
            </a:r>
            <a:r>
              <a:rPr lang="en-GB" dirty="0" smtClean="0"/>
              <a:t> are no longer separate you can see from one end to the other if it is straight – this was a </a:t>
            </a:r>
            <a:r>
              <a:rPr lang="en-GB" dirty="0" err="1" smtClean="0"/>
              <a:t>purpusful</a:t>
            </a:r>
            <a:r>
              <a:rPr lang="en-GB" dirty="0" smtClean="0"/>
              <a:t> design to reduce the opportunity for </a:t>
            </a:r>
            <a:r>
              <a:rPr lang="en-GB" dirty="0" err="1" smtClean="0"/>
              <a:t>crimial</a:t>
            </a:r>
            <a:r>
              <a:rPr lang="en-GB" dirty="0" smtClean="0"/>
              <a:t> behaviour</a:t>
            </a:r>
          </a:p>
          <a:p>
            <a:endParaRPr lang="en-GB" dirty="0" smtClean="0"/>
          </a:p>
          <a:p>
            <a:r>
              <a:rPr lang="en-GB" dirty="0" smtClean="0"/>
              <a:t>Safer </a:t>
            </a:r>
            <a:r>
              <a:rPr lang="en-GB" smtClean="0"/>
              <a:t>recruitment practises</a:t>
            </a:r>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15</a:t>
            </a:fld>
            <a:endParaRPr lang="en-GB"/>
          </a:p>
        </p:txBody>
      </p:sp>
    </p:spTree>
    <p:extLst>
      <p:ext uri="{BB962C8B-B14F-4D97-AF65-F5344CB8AC3E}">
        <p14:creationId xmlns:p14="http://schemas.microsoft.com/office/powerpoint/2010/main" val="1585188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want us to think about how we create safer working environments?</a:t>
            </a:r>
          </a:p>
          <a:p>
            <a:pPr marL="171450" indent="-171450">
              <a:buFont typeface="Arial" panose="020B0604020202020204" pitchFamily="34" charset="0"/>
              <a:buChar char="•"/>
            </a:pPr>
            <a:r>
              <a:rPr lang="en-GB" dirty="0" smtClean="0"/>
              <a:t>Nigel</a:t>
            </a:r>
            <a:r>
              <a:rPr lang="en-GB" baseline="0" dirty="0" smtClean="0"/>
              <a:t> </a:t>
            </a:r>
            <a:r>
              <a:rPr lang="en-GB" baseline="0" dirty="0" err="1" smtClean="0"/>
              <a:t>leat</a:t>
            </a:r>
            <a:r>
              <a:rPr lang="en-GB" baseline="0" dirty="0" smtClean="0"/>
              <a:t> – classrooms with </a:t>
            </a:r>
            <a:r>
              <a:rPr lang="en-GB" baseline="0" dirty="0" err="1" smtClean="0"/>
              <a:t>unabsructive</a:t>
            </a:r>
            <a:r>
              <a:rPr lang="en-GB" baseline="0" dirty="0" smtClean="0"/>
              <a:t> glass windows</a:t>
            </a:r>
          </a:p>
          <a:p>
            <a:pPr marL="171450" indent="-171450">
              <a:buFont typeface="Arial" panose="020B0604020202020204" pitchFamily="34" charset="0"/>
              <a:buChar char="•"/>
            </a:pPr>
            <a:r>
              <a:rPr lang="en-GB" baseline="0" dirty="0" smtClean="0"/>
              <a:t>Demonstrating as practitioners we listen, we are interested, we will not ignore</a:t>
            </a:r>
          </a:p>
          <a:p>
            <a:pPr marL="171450" indent="-171450">
              <a:buFont typeface="Arial" panose="020B0604020202020204" pitchFamily="34" charset="0"/>
              <a:buChar char="•"/>
            </a:pPr>
            <a:r>
              <a:rPr lang="en-GB" baseline="0" dirty="0" smtClean="0"/>
              <a:t>Reinforcing </a:t>
            </a:r>
            <a:r>
              <a:rPr lang="en-GB" baseline="0" dirty="0" err="1" smtClean="0"/>
              <a:t>regularily</a:t>
            </a:r>
            <a:r>
              <a:rPr lang="en-GB" baseline="0" dirty="0" smtClean="0"/>
              <a:t> to staff their responsibilities to report concerns</a:t>
            </a:r>
          </a:p>
          <a:p>
            <a:pPr marL="171450" indent="-171450">
              <a:buFont typeface="Arial" panose="020B0604020202020204" pitchFamily="34" charset="0"/>
              <a:buChar char="•"/>
            </a:pPr>
            <a:r>
              <a:rPr lang="en-GB" baseline="0" dirty="0" smtClean="0"/>
              <a:t>Unannounced visits where we do not take no for an answer</a:t>
            </a:r>
          </a:p>
          <a:p>
            <a:pPr marL="171450" indent="-171450">
              <a:buFont typeface="Arial" panose="020B0604020202020204" pitchFamily="34" charset="0"/>
              <a:buChar char="•"/>
            </a:pPr>
            <a:r>
              <a:rPr lang="en-GB" baseline="0" dirty="0" smtClean="0"/>
              <a:t>Not allowing the use of media</a:t>
            </a:r>
          </a:p>
          <a:p>
            <a:pPr marL="171450" indent="-171450">
              <a:buFont typeface="Arial" panose="020B0604020202020204" pitchFamily="34" charset="0"/>
              <a:buChar char="•"/>
            </a:pPr>
            <a:r>
              <a:rPr lang="en-GB" baseline="0" dirty="0" smtClean="0"/>
              <a:t>Acknowledging it could be anyone</a:t>
            </a:r>
          </a:p>
          <a:p>
            <a:pPr marL="0" indent="0">
              <a:buFont typeface="Arial" panose="020B0604020202020204" pitchFamily="34" charset="0"/>
              <a:buNone/>
            </a:pPr>
            <a:endParaRPr lang="en-GB" baseline="0" dirty="0" smtClean="0"/>
          </a:p>
          <a:p>
            <a:pPr marL="0" indent="0">
              <a:buFont typeface="Arial" panose="020B0604020202020204" pitchFamily="34" charset="0"/>
              <a:buNone/>
            </a:pPr>
            <a:r>
              <a:rPr lang="en-GB" baseline="0" dirty="0" smtClean="0"/>
              <a:t>Challenge</a:t>
            </a:r>
          </a:p>
          <a:p>
            <a:pPr marL="0" indent="0">
              <a:buFont typeface="Arial" panose="020B0604020202020204" pitchFamily="34" charset="0"/>
              <a:buNone/>
            </a:pPr>
            <a:r>
              <a:rPr lang="en-GB" baseline="0" dirty="0" smtClean="0"/>
              <a:t>If I were to say that a person had downloaded child pornography how many of you would challenge me?</a:t>
            </a:r>
          </a:p>
          <a:p>
            <a:pPr marL="0" indent="0">
              <a:buFont typeface="Arial" panose="020B0604020202020204" pitchFamily="34" charset="0"/>
              <a:buNone/>
            </a:pPr>
            <a:r>
              <a:rPr lang="en-GB" baseline="0" dirty="0" smtClean="0"/>
              <a:t>If some puts hand up ask them why?</a:t>
            </a:r>
          </a:p>
          <a:p>
            <a:pPr marL="0" indent="0">
              <a:buFont typeface="Arial" panose="020B0604020202020204" pitchFamily="34" charset="0"/>
              <a:buNone/>
            </a:pPr>
            <a:r>
              <a:rPr lang="en-GB" baseline="0" dirty="0" smtClean="0"/>
              <a:t>To those who do not ask them what would stop them?</a:t>
            </a:r>
          </a:p>
        </p:txBody>
      </p:sp>
      <p:sp>
        <p:nvSpPr>
          <p:cNvPr id="4" name="Slide Number Placeholder 3"/>
          <p:cNvSpPr>
            <a:spLocks noGrp="1"/>
          </p:cNvSpPr>
          <p:nvPr>
            <p:ph type="sldNum" sz="quarter" idx="10"/>
          </p:nvPr>
        </p:nvSpPr>
        <p:spPr/>
        <p:txBody>
          <a:bodyPr/>
          <a:lstStyle/>
          <a:p>
            <a:fld id="{06FCBB04-2079-4756-BE0E-09FC354C5971}" type="slidenum">
              <a:rPr lang="en-GB" smtClean="0"/>
              <a:t>16</a:t>
            </a:fld>
            <a:endParaRPr lang="en-GB"/>
          </a:p>
        </p:txBody>
      </p:sp>
    </p:spTree>
    <p:extLst>
      <p:ext uri="{BB962C8B-B14F-4D97-AF65-F5344CB8AC3E}">
        <p14:creationId xmlns:p14="http://schemas.microsoft.com/office/powerpoint/2010/main" val="28835437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this is now the criteria for LADO referrals</a:t>
            </a:r>
          </a:p>
          <a:p>
            <a:endParaRPr lang="en-GB" dirty="0"/>
          </a:p>
        </p:txBody>
      </p:sp>
      <p:sp>
        <p:nvSpPr>
          <p:cNvPr id="4" name="Slide Number Placeholder 3"/>
          <p:cNvSpPr>
            <a:spLocks noGrp="1"/>
          </p:cNvSpPr>
          <p:nvPr>
            <p:ph type="sldNum" sz="quarter" idx="10"/>
          </p:nvPr>
        </p:nvSpPr>
        <p:spPr/>
        <p:txBody>
          <a:bodyPr/>
          <a:lstStyle/>
          <a:p>
            <a:fld id="{8AFA479A-E545-45F1-A36A-DE0A9A59D6A8}" type="slidenum">
              <a:rPr lang="en-GB" smtClean="0">
                <a:solidFill>
                  <a:prstClr val="black"/>
                </a:solidFill>
              </a:rPr>
              <a:pPr/>
              <a:t>17</a:t>
            </a:fld>
            <a:endParaRPr lang="en-GB" dirty="0">
              <a:solidFill>
                <a:prstClr val="black"/>
              </a:solidFill>
            </a:endParaRPr>
          </a:p>
        </p:txBody>
      </p:sp>
    </p:spTree>
    <p:extLst>
      <p:ext uri="{BB962C8B-B14F-4D97-AF65-F5344CB8AC3E}">
        <p14:creationId xmlns:p14="http://schemas.microsoft.com/office/powerpoint/2010/main" val="1238257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Working</a:t>
            </a:r>
            <a:r>
              <a:rPr lang="en-GB" baseline="0" dirty="0" smtClean="0"/>
              <a:t> Together 2013 amended the role of LADO and issues of suitability were removed from the LADO’s remit.</a:t>
            </a:r>
          </a:p>
          <a:p>
            <a:endParaRPr lang="en-GB" baseline="0" dirty="0" smtClean="0"/>
          </a:p>
          <a:p>
            <a:r>
              <a:rPr lang="en-GB" baseline="0" dirty="0" smtClean="0"/>
              <a:t>Who’s responsibility is it to decide to suspend?</a:t>
            </a:r>
          </a:p>
          <a:p>
            <a:endParaRPr lang="en-GB" baseline="0" dirty="0" smtClean="0"/>
          </a:p>
          <a:p>
            <a:r>
              <a:rPr lang="en-GB" baseline="0" dirty="0" smtClean="0"/>
              <a:t>What action should be taken prior to this decision?</a:t>
            </a:r>
          </a:p>
          <a:p>
            <a:endParaRPr lang="en-GB" baseline="0" dirty="0" smtClean="0"/>
          </a:p>
          <a:p>
            <a:r>
              <a:rPr lang="en-GB" baseline="0" dirty="0" smtClean="0"/>
              <a:t>What must you do if you decide not to suspend?</a:t>
            </a:r>
            <a:endParaRPr lang="en-GB" dirty="0"/>
          </a:p>
        </p:txBody>
      </p:sp>
      <p:sp>
        <p:nvSpPr>
          <p:cNvPr id="4" name="Slide Number Placeholder 3"/>
          <p:cNvSpPr>
            <a:spLocks noGrp="1"/>
          </p:cNvSpPr>
          <p:nvPr>
            <p:ph type="sldNum" sz="quarter" idx="10"/>
          </p:nvPr>
        </p:nvSpPr>
        <p:spPr/>
        <p:txBody>
          <a:bodyPr/>
          <a:lstStyle/>
          <a:p>
            <a:fld id="{8AFA479A-E545-45F1-A36A-DE0A9A59D6A8}" type="slidenum">
              <a:rPr lang="en-GB" smtClean="0">
                <a:solidFill>
                  <a:prstClr val="black"/>
                </a:solidFill>
              </a:rPr>
              <a:pPr/>
              <a:t>18</a:t>
            </a:fld>
            <a:endParaRPr lang="en-GB" dirty="0">
              <a:solidFill>
                <a:prstClr val="black"/>
              </a:solidFill>
            </a:endParaRPr>
          </a:p>
        </p:txBody>
      </p:sp>
    </p:spTree>
    <p:extLst>
      <p:ext uri="{BB962C8B-B14F-4D97-AF65-F5344CB8AC3E}">
        <p14:creationId xmlns:p14="http://schemas.microsoft.com/office/powerpoint/2010/main" val="38524749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Sexual – if you become aware of sexual harm indecent images </a:t>
            </a:r>
            <a:r>
              <a:rPr lang="en-GB" dirty="0" err="1" smtClean="0"/>
              <a:t>etc</a:t>
            </a:r>
            <a:r>
              <a:rPr lang="en-GB" dirty="0" smtClean="0"/>
              <a:t> you must contact the police.</a:t>
            </a:r>
            <a:r>
              <a:rPr lang="en-GB" baseline="0" dirty="0" smtClean="0"/>
              <a:t>  Feel free to ring LADO first but you must not delay this type of situation.  Think nursery working taking photos think teacher running off with a pupil.  If you notify the professional in these situations you are likely to scupper police investigations.  Incorrect management of these has significant consequences.</a:t>
            </a:r>
            <a:endParaRPr lang="en-GB" dirty="0" smtClean="0"/>
          </a:p>
          <a:p>
            <a:endParaRPr lang="en-GB" dirty="0" smtClean="0"/>
          </a:p>
          <a:p>
            <a:r>
              <a:rPr lang="en-GB" dirty="0" smtClean="0"/>
              <a:t>Physical </a:t>
            </a:r>
            <a:r>
              <a:rPr lang="en-GB" dirty="0" err="1" smtClean="0"/>
              <a:t>Chasisment</a:t>
            </a:r>
            <a:r>
              <a:rPr lang="en-GB" dirty="0" smtClean="0"/>
              <a:t> in a work setting is assault only parents have the right to physically chastise</a:t>
            </a:r>
            <a:r>
              <a:rPr lang="en-GB" baseline="0" dirty="0" smtClean="0"/>
              <a:t> their own child.</a:t>
            </a:r>
          </a:p>
          <a:p>
            <a:endParaRPr lang="en-GB" baseline="0" dirty="0" smtClean="0"/>
          </a:p>
          <a:p>
            <a:r>
              <a:rPr lang="en-GB" baseline="0" dirty="0" smtClean="0"/>
              <a:t>Intervention that has resulted in harm physical bruising – teachers are able to restrain but if you restrain it must comply with the restraint used by the school.</a:t>
            </a:r>
            <a:endParaRPr lang="en-GB" dirty="0"/>
          </a:p>
        </p:txBody>
      </p:sp>
      <p:sp>
        <p:nvSpPr>
          <p:cNvPr id="4" name="Slide Number Placeholder 3"/>
          <p:cNvSpPr>
            <a:spLocks noGrp="1"/>
          </p:cNvSpPr>
          <p:nvPr>
            <p:ph type="sldNum" sz="quarter" idx="10"/>
          </p:nvPr>
        </p:nvSpPr>
        <p:spPr/>
        <p:txBody>
          <a:bodyPr/>
          <a:lstStyle/>
          <a:p>
            <a:fld id="{8AFA479A-E545-45F1-A36A-DE0A9A59D6A8}" type="slidenum">
              <a:rPr lang="en-GB" smtClean="0">
                <a:solidFill>
                  <a:prstClr val="black"/>
                </a:solidFill>
              </a:rPr>
              <a:pPr/>
              <a:t>19</a:t>
            </a:fld>
            <a:endParaRPr lang="en-GB" dirty="0">
              <a:solidFill>
                <a:prstClr val="black"/>
              </a:solidFill>
            </a:endParaRPr>
          </a:p>
        </p:txBody>
      </p:sp>
    </p:spTree>
    <p:extLst>
      <p:ext uri="{BB962C8B-B14F-4D97-AF65-F5344CB8AC3E}">
        <p14:creationId xmlns:p14="http://schemas.microsoft.com/office/powerpoint/2010/main" val="310635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FA479A-E545-45F1-A36A-DE0A9A59D6A8}"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22935832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Neglect</a:t>
            </a:r>
          </a:p>
          <a:p>
            <a:r>
              <a:rPr lang="en-GB" dirty="0" smtClean="0"/>
              <a:t>For</a:t>
            </a:r>
            <a:r>
              <a:rPr lang="en-GB" baseline="0" dirty="0" smtClean="0"/>
              <a:t> example failing to adequately follow procedures resulting in a child being harmed needs to be considered on an individual basis.  For example an employer fails to act on a disclosure made by a child to them this is an issue of professional misconduct and will also include issues around suitability to practice in the event that the failure relates to a belief held by them about the nature of the abuse.  This is no longer for the LADO but is for the employer to address.  However the LADO would want to be made aware of a professional who  employs a person who they know to have been convicted of an offense against a child but employ them anyway as their personal </a:t>
            </a:r>
            <a:r>
              <a:rPr lang="en-GB" baseline="0" dirty="0" err="1" smtClean="0"/>
              <a:t>veiw</a:t>
            </a:r>
            <a:r>
              <a:rPr lang="en-GB" baseline="0" dirty="0" smtClean="0"/>
              <a:t> is that they do not pose a risk.  LADO wants to be aware of these concerns due to the criminal nature of employing a person who poses a risk to children and has responsibility to ensure that the LSCB considers the overall organisations capacity to safeguard a child.</a:t>
            </a:r>
            <a:endParaRPr lang="en-GB" dirty="0"/>
          </a:p>
        </p:txBody>
      </p:sp>
      <p:sp>
        <p:nvSpPr>
          <p:cNvPr id="4" name="Slide Number Placeholder 3"/>
          <p:cNvSpPr>
            <a:spLocks noGrp="1"/>
          </p:cNvSpPr>
          <p:nvPr>
            <p:ph type="sldNum" sz="quarter" idx="10"/>
          </p:nvPr>
        </p:nvSpPr>
        <p:spPr/>
        <p:txBody>
          <a:bodyPr/>
          <a:lstStyle/>
          <a:p>
            <a:fld id="{8AFA479A-E545-45F1-A36A-DE0A9A59D6A8}" type="slidenum">
              <a:rPr lang="en-GB" smtClean="0">
                <a:solidFill>
                  <a:prstClr val="black"/>
                </a:solidFill>
              </a:rPr>
              <a:pPr/>
              <a:t>20</a:t>
            </a:fld>
            <a:endParaRPr lang="en-GB" dirty="0">
              <a:solidFill>
                <a:prstClr val="black"/>
              </a:solidFill>
            </a:endParaRPr>
          </a:p>
        </p:txBody>
      </p:sp>
    </p:spTree>
    <p:extLst>
      <p:ext uri="{BB962C8B-B14F-4D97-AF65-F5344CB8AC3E}">
        <p14:creationId xmlns:p14="http://schemas.microsoft.com/office/powerpoint/2010/main" val="25625807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74501" y="4531341"/>
            <a:ext cx="6120680" cy="5039754"/>
          </a:xfrm>
        </p:spPr>
        <p:txBody>
          <a:bodyPr/>
          <a:lstStyle/>
          <a:p>
            <a:pPr algn="just"/>
            <a:r>
              <a:rPr lang="en-US" dirty="0" smtClean="0"/>
              <a:t>Local authorities are</a:t>
            </a:r>
            <a:r>
              <a:rPr lang="en-US" baseline="0" dirty="0" smtClean="0"/>
              <a:t> required to ensure that they have</a:t>
            </a:r>
            <a:r>
              <a:rPr lang="en-US" dirty="0" smtClean="0"/>
              <a:t> designate officers (the Local Authority Designated Officer, or LADO) to be involved in the management and oversight of individual cases – providing advice and guidance to employers and voluntary </a:t>
            </a:r>
            <a:r>
              <a:rPr lang="en-US" dirty="0" err="1" smtClean="0"/>
              <a:t>organisations</a:t>
            </a:r>
            <a:r>
              <a:rPr lang="en-US" dirty="0" smtClean="0"/>
              <a:t>, liaising with the police and other agencies and monitoring the progress of cases to ensure that they are dealt with as quickly as possible consistent with a thorough and fair process.</a:t>
            </a:r>
          </a:p>
          <a:p>
            <a:pPr algn="just"/>
            <a:endParaRPr lang="en-US" dirty="0" smtClean="0"/>
          </a:p>
          <a:p>
            <a:pPr algn="just"/>
            <a:r>
              <a:rPr lang="en-US" b="1" dirty="0" err="1" smtClean="0"/>
              <a:t>Halton</a:t>
            </a:r>
            <a:r>
              <a:rPr lang="en-US" b="1" dirty="0" smtClean="0"/>
              <a:t> figures 2012-13</a:t>
            </a:r>
          </a:p>
          <a:p>
            <a:pPr algn="just"/>
            <a:endParaRPr lang="en-US" dirty="0" smtClean="0"/>
          </a:p>
          <a:p>
            <a:pPr algn="just"/>
            <a:r>
              <a:rPr lang="en-US" dirty="0" smtClean="0"/>
              <a:t>Total number of allegations – </a:t>
            </a:r>
            <a:r>
              <a:rPr lang="en-US" b="1" dirty="0" smtClean="0"/>
              <a:t>39</a:t>
            </a:r>
          </a:p>
          <a:p>
            <a:pPr algn="just"/>
            <a:endParaRPr lang="en-US" dirty="0" smtClean="0"/>
          </a:p>
          <a:p>
            <a:pPr algn="just"/>
            <a:r>
              <a:rPr lang="en-US" b="1" dirty="0" smtClean="0"/>
              <a:t>Referrals</a:t>
            </a:r>
            <a:r>
              <a:rPr lang="en-US" b="1" baseline="0" dirty="0" smtClean="0"/>
              <a:t> by agency:</a:t>
            </a:r>
          </a:p>
          <a:p>
            <a:pPr algn="just"/>
            <a:r>
              <a:rPr lang="en-US" baseline="0" dirty="0" smtClean="0"/>
              <a:t>Social Care – </a:t>
            </a:r>
            <a:r>
              <a:rPr lang="en-US" b="1" baseline="0" dirty="0" smtClean="0"/>
              <a:t>5</a:t>
            </a:r>
          </a:p>
          <a:p>
            <a:pPr algn="just"/>
            <a:r>
              <a:rPr lang="en-US" baseline="0" dirty="0" smtClean="0"/>
              <a:t>Education - </a:t>
            </a:r>
            <a:r>
              <a:rPr lang="en-US" b="1" baseline="0" dirty="0" smtClean="0"/>
              <a:t>20</a:t>
            </a:r>
          </a:p>
          <a:p>
            <a:pPr algn="just"/>
            <a:r>
              <a:rPr lang="en-US" baseline="0" dirty="0" smtClean="0"/>
              <a:t>Childcare – </a:t>
            </a:r>
            <a:r>
              <a:rPr lang="en-US" b="1" baseline="0" dirty="0" smtClean="0"/>
              <a:t>6</a:t>
            </a:r>
          </a:p>
          <a:p>
            <a:pPr algn="just"/>
            <a:r>
              <a:rPr lang="en-US" baseline="0" dirty="0" smtClean="0"/>
              <a:t>Faith Group – </a:t>
            </a:r>
            <a:r>
              <a:rPr lang="en-US" b="1" baseline="0" dirty="0" smtClean="0"/>
              <a:t>1</a:t>
            </a:r>
          </a:p>
          <a:p>
            <a:pPr algn="just"/>
            <a:r>
              <a:rPr lang="en-US" baseline="0" dirty="0" smtClean="0"/>
              <a:t>Voluntary Youth Group – </a:t>
            </a:r>
            <a:r>
              <a:rPr lang="en-US" b="1" baseline="0" dirty="0" smtClean="0"/>
              <a:t>1</a:t>
            </a:r>
          </a:p>
          <a:p>
            <a:pPr algn="just"/>
            <a:r>
              <a:rPr lang="en-US" baseline="0" dirty="0" smtClean="0"/>
              <a:t>Other – </a:t>
            </a:r>
            <a:r>
              <a:rPr lang="en-US" b="1" baseline="0" dirty="0" smtClean="0"/>
              <a:t>6</a:t>
            </a:r>
          </a:p>
          <a:p>
            <a:pPr algn="just"/>
            <a:endParaRPr lang="en-US" baseline="0" dirty="0" smtClean="0"/>
          </a:p>
          <a:p>
            <a:pPr algn="just"/>
            <a:r>
              <a:rPr lang="en-US" b="1" baseline="0" dirty="0" smtClean="0"/>
              <a:t>Category of allegation:</a:t>
            </a:r>
          </a:p>
          <a:p>
            <a:pPr algn="just"/>
            <a:r>
              <a:rPr lang="en-US" baseline="0" dirty="0" smtClean="0"/>
              <a:t>Emotional – </a:t>
            </a:r>
            <a:r>
              <a:rPr lang="en-US" b="1" baseline="0" dirty="0" smtClean="0"/>
              <a:t>5</a:t>
            </a:r>
          </a:p>
          <a:p>
            <a:pPr algn="just"/>
            <a:r>
              <a:rPr lang="en-US" baseline="0" dirty="0" smtClean="0"/>
              <a:t>Neglect – </a:t>
            </a:r>
            <a:r>
              <a:rPr lang="en-US" b="1" baseline="0" dirty="0" smtClean="0"/>
              <a:t>0</a:t>
            </a:r>
          </a:p>
          <a:p>
            <a:pPr algn="just"/>
            <a:r>
              <a:rPr lang="en-US" baseline="0" dirty="0" smtClean="0"/>
              <a:t>Professional Misconduct – </a:t>
            </a:r>
            <a:r>
              <a:rPr lang="en-US" b="1" baseline="0" dirty="0" smtClean="0"/>
              <a:t>7</a:t>
            </a:r>
            <a:r>
              <a:rPr lang="en-US" baseline="0" dirty="0" smtClean="0"/>
              <a:t> </a:t>
            </a:r>
            <a:r>
              <a:rPr lang="en-US" i="1" baseline="0" dirty="0" smtClean="0"/>
              <a:t>(Professional misconduct referrers to a professional’s inappropriate response to young people and can involve behaviour in either their professional or personal lives)</a:t>
            </a:r>
          </a:p>
          <a:p>
            <a:pPr algn="just"/>
            <a:r>
              <a:rPr lang="en-US" baseline="0" dirty="0" smtClean="0"/>
              <a:t>Physical – </a:t>
            </a:r>
            <a:r>
              <a:rPr lang="en-US" b="1" baseline="0" dirty="0" smtClean="0"/>
              <a:t>21</a:t>
            </a:r>
          </a:p>
          <a:p>
            <a:pPr algn="just"/>
            <a:r>
              <a:rPr lang="en-US" baseline="0" dirty="0" smtClean="0"/>
              <a:t>Sexual – </a:t>
            </a:r>
            <a:r>
              <a:rPr lang="en-US" b="1" baseline="0" dirty="0" smtClean="0"/>
              <a:t>6</a:t>
            </a:r>
          </a:p>
          <a:p>
            <a:endParaRPr lang="en-GB" dirty="0"/>
          </a:p>
        </p:txBody>
      </p:sp>
      <p:sp>
        <p:nvSpPr>
          <p:cNvPr id="4" name="Slide Number Placeholder 3"/>
          <p:cNvSpPr>
            <a:spLocks noGrp="1"/>
          </p:cNvSpPr>
          <p:nvPr>
            <p:ph type="sldNum" sz="quarter" idx="10"/>
          </p:nvPr>
        </p:nvSpPr>
        <p:spPr/>
        <p:txBody>
          <a:bodyPr/>
          <a:lstStyle/>
          <a:p>
            <a:fld id="{8AFA479A-E545-45F1-A36A-DE0A9A59D6A8}" type="slidenum">
              <a:rPr lang="en-GB" smtClean="0">
                <a:solidFill>
                  <a:prstClr val="black"/>
                </a:solidFill>
              </a:rPr>
              <a:pPr/>
              <a:t>21</a:t>
            </a:fld>
            <a:endParaRPr lang="en-GB" dirty="0">
              <a:solidFill>
                <a:prstClr val="black"/>
              </a:solidFill>
            </a:endParaRPr>
          </a:p>
        </p:txBody>
      </p:sp>
    </p:spTree>
    <p:extLst>
      <p:ext uri="{BB962C8B-B14F-4D97-AF65-F5344CB8AC3E}">
        <p14:creationId xmlns:p14="http://schemas.microsoft.com/office/powerpoint/2010/main" val="27971468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order to ensure appropriate record keeping and understanding of advice given we expect that agencies complete the consultation form even if they are not</a:t>
            </a:r>
            <a:r>
              <a:rPr lang="en-GB" baseline="0" dirty="0" smtClean="0"/>
              <a:t> making a referral but just want advice.</a:t>
            </a:r>
          </a:p>
          <a:p>
            <a:r>
              <a:rPr lang="en-GB" baseline="0" dirty="0" smtClean="0"/>
              <a:t>This means both parties have a record that it the same and con not be </a:t>
            </a:r>
            <a:r>
              <a:rPr lang="en-GB" baseline="0" dirty="0" err="1" smtClean="0"/>
              <a:t>misinterpred</a:t>
            </a:r>
            <a:r>
              <a:rPr lang="en-GB" baseline="0" dirty="0" smtClean="0"/>
              <a:t> </a:t>
            </a:r>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22</a:t>
            </a:fld>
            <a:endParaRPr lang="en-GB"/>
          </a:p>
        </p:txBody>
      </p:sp>
    </p:spTree>
    <p:extLst>
      <p:ext uri="{BB962C8B-B14F-4D97-AF65-F5344CB8AC3E}">
        <p14:creationId xmlns:p14="http://schemas.microsoft.com/office/powerpoint/2010/main" val="16481634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74501" y="4531341"/>
            <a:ext cx="6120680" cy="5039754"/>
          </a:xfrm>
        </p:spPr>
        <p:txBody>
          <a:bodyPr/>
          <a:lstStyle/>
          <a:p>
            <a:r>
              <a:rPr lang="en-US" dirty="0" smtClean="0"/>
              <a:t>Named Senior Officers take on a strategic role within their </a:t>
            </a:r>
            <a:r>
              <a:rPr lang="en-US" dirty="0" err="1" smtClean="0"/>
              <a:t>organisations</a:t>
            </a:r>
            <a:r>
              <a:rPr lang="en-US" dirty="0" smtClean="0"/>
              <a:t>. Their responsibilities include making sure that:</a:t>
            </a:r>
          </a:p>
          <a:p>
            <a:r>
              <a:rPr lang="en-US" dirty="0" smtClean="0"/>
              <a:t>their own agency procedure complies with the LSCB’s procedures for managing allegations;</a:t>
            </a:r>
          </a:p>
          <a:p>
            <a:pPr marL="171450" indent="-171450">
              <a:buFont typeface="Arial" panose="020B0604020202020204" pitchFamily="34" charset="0"/>
              <a:buChar char="•"/>
            </a:pPr>
            <a:r>
              <a:rPr lang="en-US" dirty="0" smtClean="0"/>
              <a:t>the workforce is aware of and implements the procedures;</a:t>
            </a:r>
          </a:p>
          <a:p>
            <a:pPr marL="171450" indent="-171450">
              <a:buFont typeface="Arial" panose="020B0604020202020204" pitchFamily="34" charset="0"/>
              <a:buChar char="•"/>
            </a:pPr>
            <a:r>
              <a:rPr lang="en-US" dirty="0" smtClean="0"/>
              <a:t>there are systems in place for reviewing cases, learning lessons and improving procedures and practice;</a:t>
            </a:r>
          </a:p>
          <a:p>
            <a:pPr marL="171450" indent="-171450">
              <a:buFont typeface="Arial" panose="020B0604020202020204" pitchFamily="34" charset="0"/>
              <a:buChar char="•"/>
            </a:pPr>
            <a:r>
              <a:rPr lang="en-US" dirty="0" smtClean="0"/>
              <a:t>that there are effective recording and reporting arrangements in place.</a:t>
            </a:r>
          </a:p>
          <a:p>
            <a:r>
              <a:rPr lang="en-US" dirty="0" smtClean="0"/>
              <a:t>THIS WOULD USUALLY BE THE CHAIR OF GOVERNORS WITHIN A SCHOOL SETTING</a:t>
            </a:r>
          </a:p>
          <a:p>
            <a:endParaRPr lang="en-US" dirty="0" smtClean="0"/>
          </a:p>
          <a:p>
            <a:r>
              <a:rPr lang="en-US" dirty="0" smtClean="0"/>
              <a:t>Named Senior Managers take on the more operational role within the allegations process and would be the person to whom allegations are reported.  They would then take on the responsibility of liaising with the LADO and undertaking any subsequent investigations.</a:t>
            </a:r>
          </a:p>
          <a:p>
            <a:r>
              <a:rPr lang="en-US" dirty="0" smtClean="0"/>
              <a:t>THIS WOULD USUALLY BE THE HEAD TEACHER / PRINCIPAL WITHIN A SCHOOL SETTING</a:t>
            </a:r>
          </a:p>
          <a:p>
            <a:endParaRPr lang="en-US" dirty="0" smtClean="0"/>
          </a:p>
          <a:p>
            <a:r>
              <a:rPr lang="en-US" dirty="0" smtClean="0"/>
              <a:t>LADOs’ responsibilities include:</a:t>
            </a:r>
          </a:p>
          <a:p>
            <a:r>
              <a:rPr lang="en-US" dirty="0" smtClean="0"/>
              <a:t>providing advice, information and guidance to senior managers and </a:t>
            </a:r>
            <a:r>
              <a:rPr lang="en-US" dirty="0" err="1" smtClean="0"/>
              <a:t>liasing</a:t>
            </a:r>
            <a:r>
              <a:rPr lang="en-US" dirty="0" smtClean="0"/>
              <a:t> with others involved e.g. Police, CPS </a:t>
            </a:r>
            <a:r>
              <a:rPr lang="en-US" dirty="0" err="1" smtClean="0"/>
              <a:t>etc</a:t>
            </a:r>
            <a:r>
              <a:rPr lang="en-US" dirty="0" smtClean="0"/>
              <a:t>;</a:t>
            </a:r>
          </a:p>
          <a:p>
            <a:r>
              <a:rPr lang="en-US" dirty="0" smtClean="0"/>
              <a:t>ensuring a consistent and thorough process is followed for all adults against whom an allegation has been made;</a:t>
            </a:r>
          </a:p>
          <a:p>
            <a:r>
              <a:rPr lang="en-US" dirty="0" smtClean="0"/>
              <a:t>overseeing and monitoring cases to ensure they are dealt with in accordance with procedures and recommended timescales;</a:t>
            </a:r>
          </a:p>
          <a:p>
            <a:r>
              <a:rPr lang="en-US" dirty="0" smtClean="0"/>
              <a:t>maintaining an allegations database and reporting to the LSCB and </a:t>
            </a:r>
            <a:r>
              <a:rPr lang="en-US" dirty="0" err="1" smtClean="0"/>
              <a:t>Dfe</a:t>
            </a:r>
            <a:r>
              <a:rPr lang="en-US" dirty="0" smtClean="0"/>
              <a:t> as required;</a:t>
            </a:r>
          </a:p>
          <a:p>
            <a:r>
              <a:rPr lang="en-US" dirty="0" smtClean="0"/>
              <a:t>contributing to training and raising awareness about allegations management procedures.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AFA479A-E545-45F1-A36A-DE0A9A59D6A8}" type="slidenum">
              <a:rPr lang="en-GB" smtClean="0">
                <a:solidFill>
                  <a:prstClr val="black"/>
                </a:solidFill>
              </a:rPr>
              <a:pPr/>
              <a:t>23</a:t>
            </a:fld>
            <a:endParaRPr lang="en-GB" dirty="0">
              <a:solidFill>
                <a:prstClr val="black"/>
              </a:solidFill>
            </a:endParaRPr>
          </a:p>
        </p:txBody>
      </p:sp>
    </p:spTree>
    <p:extLst>
      <p:ext uri="{BB962C8B-B14F-4D97-AF65-F5344CB8AC3E}">
        <p14:creationId xmlns:p14="http://schemas.microsoft.com/office/powerpoint/2010/main" val="27971468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24</a:t>
            </a:fld>
            <a:endParaRPr lang="en-GB"/>
          </a:p>
        </p:txBody>
      </p:sp>
    </p:spTree>
    <p:extLst>
      <p:ext uri="{BB962C8B-B14F-4D97-AF65-F5344CB8AC3E}">
        <p14:creationId xmlns:p14="http://schemas.microsoft.com/office/powerpoint/2010/main" val="34534427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meeting will consider the course of investigation along with any lessons to be learnt,</a:t>
            </a:r>
            <a:r>
              <a:rPr lang="en-GB" baseline="0" dirty="0" smtClean="0"/>
              <a:t> t</a:t>
            </a:r>
            <a:r>
              <a:rPr lang="en-GB" dirty="0" smtClean="0"/>
              <a:t>imescales and who is responsible for</a:t>
            </a:r>
            <a:r>
              <a:rPr lang="en-GB" baseline="0" dirty="0" smtClean="0"/>
              <a:t> what.  The LADO will also oversee that the agreed actions are undertaken.</a:t>
            </a:r>
          </a:p>
          <a:p>
            <a:endParaRPr lang="en-GB" baseline="0" dirty="0" smtClean="0"/>
          </a:p>
          <a:p>
            <a:r>
              <a:rPr lang="en-GB" baseline="0" dirty="0" smtClean="0"/>
              <a:t>Do not say to me I don’t believe it!</a:t>
            </a:r>
          </a:p>
          <a:p>
            <a:r>
              <a:rPr lang="en-GB" baseline="0" dirty="0" smtClean="0"/>
              <a:t>Do not say yes well there no angel!</a:t>
            </a:r>
          </a:p>
        </p:txBody>
      </p:sp>
      <p:sp>
        <p:nvSpPr>
          <p:cNvPr id="4" name="Slide Number Placeholder 3"/>
          <p:cNvSpPr>
            <a:spLocks noGrp="1"/>
          </p:cNvSpPr>
          <p:nvPr>
            <p:ph type="sldNum" sz="quarter" idx="10"/>
          </p:nvPr>
        </p:nvSpPr>
        <p:spPr/>
        <p:txBody>
          <a:bodyPr/>
          <a:lstStyle/>
          <a:p>
            <a:fld id="{06FCBB04-2079-4756-BE0E-09FC354C5971}" type="slidenum">
              <a:rPr lang="en-GB" smtClean="0"/>
              <a:t>25</a:t>
            </a:fld>
            <a:endParaRPr lang="en-GB"/>
          </a:p>
        </p:txBody>
      </p:sp>
    </p:spTree>
    <p:extLst>
      <p:ext uri="{BB962C8B-B14F-4D97-AF65-F5344CB8AC3E}">
        <p14:creationId xmlns:p14="http://schemas.microsoft.com/office/powerpoint/2010/main" val="19153601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important to </a:t>
            </a:r>
            <a:r>
              <a:rPr lang="en-US" dirty="0" err="1" smtClean="0"/>
              <a:t>recognise</a:t>
            </a:r>
            <a:r>
              <a:rPr lang="en-US" dirty="0" smtClean="0"/>
              <a:t> that the professional that the allegations are against is likely to be distressed and therefore it is important to ensure that support is offered.  The named contact person in the</a:t>
            </a:r>
            <a:r>
              <a:rPr lang="en-US" baseline="0" dirty="0" smtClean="0"/>
              <a:t> </a:t>
            </a:r>
            <a:r>
              <a:rPr lang="en-US" baseline="0" dirty="0" err="1" smtClean="0"/>
              <a:t>organisation</a:t>
            </a:r>
            <a:r>
              <a:rPr lang="en-US" baseline="0" dirty="0" smtClean="0"/>
              <a:t> </a:t>
            </a:r>
            <a:r>
              <a:rPr lang="en-US" dirty="0" smtClean="0"/>
              <a:t>should understand and be familiar with were additional support can be accessed.  They should be aware of their trade unions.</a:t>
            </a:r>
          </a:p>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26</a:t>
            </a:fld>
            <a:endParaRPr lang="en-GB"/>
          </a:p>
        </p:txBody>
      </p:sp>
    </p:spTree>
    <p:extLst>
      <p:ext uri="{BB962C8B-B14F-4D97-AF65-F5344CB8AC3E}">
        <p14:creationId xmlns:p14="http://schemas.microsoft.com/office/powerpoint/2010/main" val="15782611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Parents need to be notified when their child is identified in an allegation however this should be done in conjunction with the discussion with the LADO this is to clarify the amount of information to be shared.  Parents should also be spoken to about the possible implications on discussing the allegations with others this may include prosecution as teachers anonymity is protected until a judge declares otherwise or they wave their right to anonymity by going public themselves it may also impact on the investigation process.</a:t>
            </a:r>
          </a:p>
          <a:p>
            <a:endParaRPr lang="en-US" dirty="0" smtClean="0"/>
          </a:p>
          <a:p>
            <a:r>
              <a:rPr lang="en-US" dirty="0" smtClean="0"/>
              <a:t>Knowing about any specific </a:t>
            </a:r>
            <a:r>
              <a:rPr lang="en-US" dirty="0" err="1" smtClean="0"/>
              <a:t>behaviour</a:t>
            </a:r>
            <a:r>
              <a:rPr lang="en-US" dirty="0" smtClean="0"/>
              <a:t> plans and learning needs is an important and relevant piece of information, for example is the child able to understand time and if they are challenging how do the school and parents agree that the </a:t>
            </a:r>
            <a:r>
              <a:rPr lang="en-US" dirty="0" err="1" smtClean="0"/>
              <a:t>behaviour</a:t>
            </a:r>
            <a:r>
              <a:rPr lang="en-US" dirty="0" smtClean="0"/>
              <a:t> is managed. </a:t>
            </a:r>
          </a:p>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27</a:t>
            </a:fld>
            <a:endParaRPr lang="en-GB"/>
          </a:p>
        </p:txBody>
      </p:sp>
    </p:spTree>
    <p:extLst>
      <p:ext uri="{BB962C8B-B14F-4D97-AF65-F5344CB8AC3E}">
        <p14:creationId xmlns:p14="http://schemas.microsoft.com/office/powerpoint/2010/main" val="4562109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agreed plan will be distributed to group members within 24 hours.</a:t>
            </a:r>
          </a:p>
          <a:p>
            <a:endParaRPr lang="en-GB" dirty="0" smtClean="0"/>
          </a:p>
          <a:p>
            <a:r>
              <a:rPr lang="en-GB" dirty="0" smtClean="0"/>
              <a:t>The notes</a:t>
            </a:r>
            <a:r>
              <a:rPr lang="en-GB" baseline="0" dirty="0" smtClean="0"/>
              <a:t> produced from the strategy meeting will be completed and distributed to all members of the group within 15 working days.</a:t>
            </a:r>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28</a:t>
            </a:fld>
            <a:endParaRPr lang="en-GB"/>
          </a:p>
        </p:txBody>
      </p:sp>
    </p:spTree>
    <p:extLst>
      <p:ext uri="{BB962C8B-B14F-4D97-AF65-F5344CB8AC3E}">
        <p14:creationId xmlns:p14="http://schemas.microsoft.com/office/powerpoint/2010/main" val="4562109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investigation will look at the allegation, speak with the professional,</a:t>
            </a:r>
            <a:r>
              <a:rPr lang="en-GB" baseline="0" dirty="0" smtClean="0"/>
              <a:t> speak with any witnesses and will include referring to schools policies and procedures.   Whilst you are able to agree the investigating officer prior to the strategy meeting they will make no attempt to investigate until confirmation is sought from the family that they are not intending to notify the police.    On occasions it will not be possible for the senior manager to investigate or where the nature of the allegations are complicated, it maybe that an independent person investigates.  This will need to be arranged by the organisation.</a:t>
            </a:r>
          </a:p>
          <a:p>
            <a:endParaRPr lang="en-GB" baseline="0" dirty="0" smtClean="0"/>
          </a:p>
          <a:p>
            <a:r>
              <a:rPr lang="en-US" baseline="0" dirty="0" smtClean="0"/>
              <a:t>When the </a:t>
            </a:r>
            <a:r>
              <a:rPr lang="en-US" baseline="0" dirty="0" err="1" smtClean="0"/>
              <a:t>organisation</a:t>
            </a:r>
            <a:r>
              <a:rPr lang="en-US" baseline="0" dirty="0" smtClean="0"/>
              <a:t> has investigated the allegations the completed report will be shared with the strategy group.  This will allow for any further questions or clarification to be sought about the information gathered.  The investigation should conclude with an outcome (substantiated, unsubstantiated, false or malicious) and should have some recommendations, which may include training or updating procedures.  This is an important part of the process as it allows for the strategy group to discuss any additional recommendations.</a:t>
            </a:r>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29</a:t>
            </a:fld>
            <a:endParaRPr lang="en-GB"/>
          </a:p>
        </p:txBody>
      </p:sp>
    </p:spTree>
    <p:extLst>
      <p:ext uri="{BB962C8B-B14F-4D97-AF65-F5344CB8AC3E}">
        <p14:creationId xmlns:p14="http://schemas.microsoft.com/office/powerpoint/2010/main" val="4137822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DBS – only as good as the day it was written unless it is a portable DBS</a:t>
            </a:r>
          </a:p>
          <a:p>
            <a:r>
              <a:rPr lang="en-US" dirty="0" smtClean="0"/>
              <a:t>Lots of roles are now exempt from DBS checks these roles are those that are not employed to work with children- community </a:t>
            </a:r>
            <a:r>
              <a:rPr lang="en-US" dirty="0" err="1" smtClean="0"/>
              <a:t>centre</a:t>
            </a:r>
            <a:r>
              <a:rPr lang="en-US" dirty="0" smtClean="0"/>
              <a:t> volunteers in a café shop can not be checked so how</a:t>
            </a:r>
            <a:r>
              <a:rPr lang="en-US" baseline="0" dirty="0" smtClean="0"/>
              <a:t> do we know they are safe?  Supervision, clear guidance to parents on organizational and staff rules.  Codes of conduct for staff – you are not permitted to make contact with children outside of this setting, you must declare developing </a:t>
            </a:r>
            <a:r>
              <a:rPr lang="en-US" baseline="0" dirty="0" err="1" smtClean="0"/>
              <a:t>freindships</a:t>
            </a:r>
            <a:r>
              <a:rPr lang="en-US" baseline="0" dirty="0" smtClean="0"/>
              <a:t> with service users? </a:t>
            </a:r>
          </a:p>
          <a:p>
            <a:endParaRPr lang="en-US" baseline="0" dirty="0" smtClean="0"/>
          </a:p>
          <a:p>
            <a:r>
              <a:rPr lang="en-US" baseline="0" dirty="0" smtClean="0"/>
              <a:t>Just because they want to support their local faith group does not mean they are safe or unsafe.</a:t>
            </a:r>
          </a:p>
          <a:p>
            <a:endParaRPr lang="en-US" baseline="0" dirty="0" smtClean="0"/>
          </a:p>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3</a:t>
            </a:fld>
            <a:endParaRPr lang="en-GB"/>
          </a:p>
        </p:txBody>
      </p:sp>
    </p:spTree>
    <p:extLst>
      <p:ext uri="{BB962C8B-B14F-4D97-AF65-F5344CB8AC3E}">
        <p14:creationId xmlns:p14="http://schemas.microsoft.com/office/powerpoint/2010/main" val="30301195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30</a:t>
            </a:fld>
            <a:endParaRPr lang="en-GB"/>
          </a:p>
        </p:txBody>
      </p:sp>
    </p:spTree>
    <p:extLst>
      <p:ext uri="{BB962C8B-B14F-4D97-AF65-F5344CB8AC3E}">
        <p14:creationId xmlns:p14="http://schemas.microsoft.com/office/powerpoint/2010/main" val="19998081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Unfounded is coming back for all agencies except schools</a:t>
            </a:r>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31</a:t>
            </a:fld>
            <a:endParaRPr lang="en-GB"/>
          </a:p>
        </p:txBody>
      </p:sp>
    </p:spTree>
    <p:extLst>
      <p:ext uri="{BB962C8B-B14F-4D97-AF65-F5344CB8AC3E}">
        <p14:creationId xmlns:p14="http://schemas.microsoft.com/office/powerpoint/2010/main" val="28550883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Referrals are made to the DBS when an employer or an </a:t>
            </a:r>
            <a:r>
              <a:rPr lang="en-US" dirty="0" err="1" smtClean="0"/>
              <a:t>organisation</a:t>
            </a:r>
            <a:r>
              <a:rPr lang="en-US" dirty="0" smtClean="0"/>
              <a:t>, for example, a regulatory body, has concerns that a person has caused harm or poses a future risk of harm to vulnerable groups including children. In these circumstances the employer or regulatory body must make a referral to the DBS. </a:t>
            </a:r>
          </a:p>
          <a:p>
            <a:endParaRPr lang="en-US" dirty="0" smtClean="0"/>
          </a:p>
          <a:p>
            <a:r>
              <a:rPr lang="en-US" dirty="0" smtClean="0"/>
              <a:t>You have a legal responsibility to refer.</a:t>
            </a:r>
          </a:p>
          <a:p>
            <a:r>
              <a:rPr lang="en-US" dirty="0" smtClean="0"/>
              <a:t>In the event that you do not the LADO will refer and will notify the DBS that you</a:t>
            </a:r>
            <a:r>
              <a:rPr lang="en-US" baseline="0" dirty="0" smtClean="0"/>
              <a:t> have refused or failed to do it in a timely manner. </a:t>
            </a:r>
          </a:p>
          <a:p>
            <a:r>
              <a:rPr lang="en-US" baseline="0" dirty="0" smtClean="0"/>
              <a:t>You can refer for other issues and these can be found on the DBS website but for example – a </a:t>
            </a:r>
            <a:r>
              <a:rPr lang="en-US" baseline="0" dirty="0" err="1" smtClean="0"/>
              <a:t>proffessional</a:t>
            </a:r>
            <a:r>
              <a:rPr lang="en-US" baseline="0" dirty="0" smtClean="0"/>
              <a:t> who uses extreme pornography, Domestic Abuse, sexual arousal over things that indicate they may be </a:t>
            </a:r>
            <a:r>
              <a:rPr lang="en-US" baseline="0" dirty="0" err="1" smtClean="0"/>
              <a:t>unsutable</a:t>
            </a:r>
            <a:r>
              <a:rPr lang="en-US" baseline="0" dirty="0" smtClean="0"/>
              <a:t> to work with children for example foot fetish</a:t>
            </a:r>
            <a:endParaRPr lang="en-US" dirty="0" smtClean="0"/>
          </a:p>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32</a:t>
            </a:fld>
            <a:endParaRPr lang="en-GB"/>
          </a:p>
        </p:txBody>
      </p:sp>
    </p:spTree>
    <p:extLst>
      <p:ext uri="{BB962C8B-B14F-4D97-AF65-F5344CB8AC3E}">
        <p14:creationId xmlns:p14="http://schemas.microsoft.com/office/powerpoint/2010/main" val="5379275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Failure to notify the LADO of allegations and investigating allegations that meet the LADO threshold without agreement is a failure of the organisation to follow statutory guidance.  </a:t>
            </a:r>
          </a:p>
          <a:p>
            <a:r>
              <a:rPr lang="en-GB" dirty="0" smtClean="0"/>
              <a:t>Compromise agreements should</a:t>
            </a:r>
            <a:r>
              <a:rPr lang="en-GB" baseline="0" dirty="0" smtClean="0"/>
              <a:t> not be used in cases were the threshold is met.  You have a statutory duty to refer to the DBS and other governing bodies when the threshold is met and concerns are substantiated and dismissal is used.  </a:t>
            </a:r>
            <a:r>
              <a:rPr lang="en-GB" dirty="0" smtClean="0"/>
              <a:t> </a:t>
            </a:r>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33</a:t>
            </a:fld>
            <a:endParaRPr lang="en-GB"/>
          </a:p>
        </p:txBody>
      </p:sp>
    </p:spTree>
    <p:extLst>
      <p:ext uri="{BB962C8B-B14F-4D97-AF65-F5344CB8AC3E}">
        <p14:creationId xmlns:p14="http://schemas.microsoft.com/office/powerpoint/2010/main" val="11301244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FCBB04-2079-4756-BE0E-09FC354C5971}" type="slidenum">
              <a:rPr lang="en-GB" smtClean="0"/>
              <a:t>34</a:t>
            </a:fld>
            <a:endParaRPr lang="en-GB"/>
          </a:p>
        </p:txBody>
      </p:sp>
    </p:spTree>
    <p:extLst>
      <p:ext uri="{BB962C8B-B14F-4D97-AF65-F5344CB8AC3E}">
        <p14:creationId xmlns:p14="http://schemas.microsoft.com/office/powerpoint/2010/main" val="19236726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Ofsted identified LADO as a strength here this means</a:t>
            </a:r>
            <a:r>
              <a:rPr lang="en-GB" baseline="0" dirty="0" smtClean="0"/>
              <a:t> that we all do a good job.</a:t>
            </a:r>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35</a:t>
            </a:fld>
            <a:endParaRPr lang="en-GB"/>
          </a:p>
        </p:txBody>
      </p:sp>
    </p:spTree>
    <p:extLst>
      <p:ext uri="{BB962C8B-B14F-4D97-AF65-F5344CB8AC3E}">
        <p14:creationId xmlns:p14="http://schemas.microsoft.com/office/powerpoint/2010/main" val="26974269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36</a:t>
            </a:fld>
            <a:endParaRPr lang="en-GB"/>
          </a:p>
        </p:txBody>
      </p:sp>
    </p:spTree>
    <p:extLst>
      <p:ext uri="{BB962C8B-B14F-4D97-AF65-F5344CB8AC3E}">
        <p14:creationId xmlns:p14="http://schemas.microsoft.com/office/powerpoint/2010/main" val="9793133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FCBB04-2079-4756-BE0E-09FC354C5971}" type="slidenum">
              <a:rPr lang="en-GB" smtClean="0"/>
              <a:t>37</a:t>
            </a:fld>
            <a:endParaRPr lang="en-GB"/>
          </a:p>
        </p:txBody>
      </p:sp>
    </p:spTree>
    <p:extLst>
      <p:ext uri="{BB962C8B-B14F-4D97-AF65-F5344CB8AC3E}">
        <p14:creationId xmlns:p14="http://schemas.microsoft.com/office/powerpoint/2010/main" val="1689442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Number of high profile inquiries</a:t>
            </a:r>
            <a:r>
              <a:rPr lang="en-GB" baseline="0" dirty="0" smtClean="0"/>
              <a:t> changes in legislation there are too many to go into but I want to remind you of the ones that we have potentially forgot.  I would encourage you all after today to go back to the office and get staff members to all read different inquiries and serious case reviews and come together to discuss them in order to think about how individually you make sure that they can not happen again.</a:t>
            </a:r>
            <a:endParaRPr lang="en-GB" dirty="0" smtClean="0"/>
          </a:p>
          <a:p>
            <a:endParaRPr lang="en-GB" dirty="0" smtClean="0"/>
          </a:p>
          <a:p>
            <a:r>
              <a:rPr lang="en-GB" dirty="0" smtClean="0"/>
              <a:t>Court Lees – </a:t>
            </a:r>
            <a:r>
              <a:rPr lang="en-GB" dirty="0" err="1" smtClean="0"/>
              <a:t>exsessive</a:t>
            </a:r>
            <a:r>
              <a:rPr lang="en-GB" dirty="0" smtClean="0"/>
              <a:t> use of physical punishment leaving children with injuries</a:t>
            </a:r>
            <a:r>
              <a:rPr lang="en-GB" baseline="0" dirty="0" smtClean="0"/>
              <a:t> up to 6 weeks after the event, children were heard screaming – a pathologist remarked that the canings were not that bad no worse that you used to get in school</a:t>
            </a:r>
          </a:p>
          <a:p>
            <a:endParaRPr lang="en-GB" baseline="0" dirty="0" smtClean="0"/>
          </a:p>
          <a:p>
            <a:r>
              <a:rPr lang="en-GB" baseline="0" dirty="0" smtClean="0"/>
              <a:t>Melanie </a:t>
            </a:r>
            <a:r>
              <a:rPr lang="en-GB" baseline="0" dirty="0" err="1" smtClean="0"/>
              <a:t>Klien</a:t>
            </a:r>
            <a:r>
              <a:rPr lang="en-GB" baseline="0" dirty="0" smtClean="0"/>
              <a:t> House – sexual and physical abuse of girls with staff who had no experience or training</a:t>
            </a:r>
            <a:endParaRPr lang="en-GB" dirty="0" smtClean="0"/>
          </a:p>
          <a:p>
            <a:endParaRPr lang="en-GB" dirty="0" smtClean="0"/>
          </a:p>
          <a:p>
            <a:r>
              <a:rPr lang="en-GB" dirty="0" smtClean="0"/>
              <a:t>Staffordshire </a:t>
            </a:r>
            <a:r>
              <a:rPr lang="en-GB" dirty="0" err="1" smtClean="0"/>
              <a:t>pindown</a:t>
            </a:r>
            <a:r>
              <a:rPr lang="en-GB" dirty="0" smtClean="0"/>
              <a:t> enquiry – children were placed in rooms</a:t>
            </a:r>
            <a:r>
              <a:rPr lang="en-GB" baseline="0" dirty="0" smtClean="0"/>
              <a:t> for weeks and months one instance up to 84 days – little furniture no conversations</a:t>
            </a:r>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4</a:t>
            </a:fld>
            <a:endParaRPr lang="en-GB"/>
          </a:p>
        </p:txBody>
      </p:sp>
    </p:spTree>
    <p:extLst>
      <p:ext uri="{BB962C8B-B14F-4D97-AF65-F5344CB8AC3E}">
        <p14:creationId xmlns:p14="http://schemas.microsoft.com/office/powerpoint/2010/main" val="653580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Privately fostered 4 out of the 5 children she fostered by arrangement with their birth parents</a:t>
            </a:r>
          </a:p>
          <a:p>
            <a:r>
              <a:rPr lang="en-GB" sz="1200" dirty="0" smtClean="0"/>
              <a:t>1 of the 5 children was placed by CSC</a:t>
            </a:r>
          </a:p>
          <a:p>
            <a:r>
              <a:rPr lang="en-GB" sz="1200" dirty="0" smtClean="0"/>
              <a:t>3 of the children who were siblings were given residence orders to Mrs Spry</a:t>
            </a:r>
          </a:p>
          <a:p>
            <a:r>
              <a:rPr lang="en-GB" sz="1200" dirty="0" smtClean="0"/>
              <a:t>By 1994 – all 5 children were removed from school</a:t>
            </a:r>
          </a:p>
          <a:p>
            <a:r>
              <a:rPr lang="en-GB" sz="1200" dirty="0" smtClean="0"/>
              <a:t>12 separate allegations were made</a:t>
            </a:r>
          </a:p>
          <a:p>
            <a:r>
              <a:rPr lang="en-GB" sz="1200" dirty="0" smtClean="0"/>
              <a:t>Social workers described her as eccentric – </a:t>
            </a:r>
          </a:p>
          <a:p>
            <a:r>
              <a:rPr lang="en-GB" sz="1200" dirty="0" smtClean="0"/>
              <a:t>At one point three of the children were medicated with </a:t>
            </a:r>
            <a:r>
              <a:rPr lang="en-GB" sz="1200" dirty="0" err="1" smtClean="0"/>
              <a:t>ritilin</a:t>
            </a:r>
            <a:r>
              <a:rPr lang="en-GB" sz="1200" dirty="0" smtClean="0"/>
              <a:t> as she complained about behavioural problems</a:t>
            </a:r>
          </a:p>
          <a:p>
            <a:r>
              <a:rPr lang="en-GB" sz="1200" dirty="0" smtClean="0"/>
              <a:t>In 2000 a serious car accident killed Ms </a:t>
            </a:r>
            <a:r>
              <a:rPr lang="en-GB" sz="1200" dirty="0" err="1" smtClean="0"/>
              <a:t>Sprys</a:t>
            </a:r>
            <a:r>
              <a:rPr lang="en-GB" sz="1200" dirty="0" smtClean="0"/>
              <a:t> oldest daughter and one of the privately fostered children. one of the children used a wheelchair until she left her care at 18 and was then able to walk.</a:t>
            </a:r>
          </a:p>
          <a:p>
            <a:r>
              <a:rPr lang="en-GB" sz="1200" dirty="0" smtClean="0"/>
              <a:t>In </a:t>
            </a:r>
            <a:r>
              <a:rPr lang="en-GB" sz="1200" dirty="0" err="1" smtClean="0"/>
              <a:t>dec</a:t>
            </a:r>
            <a:r>
              <a:rPr lang="en-GB" sz="1200" dirty="0" smtClean="0"/>
              <a:t> 2004 the 18 </a:t>
            </a:r>
            <a:r>
              <a:rPr lang="en-GB" sz="1200" dirty="0" err="1" smtClean="0"/>
              <a:t>yr</a:t>
            </a:r>
            <a:r>
              <a:rPr lang="en-GB" sz="1200" dirty="0" smtClean="0"/>
              <a:t> old made allegations of physical and emotional abuse the two younger boys who still lived with her were spoken to and collaborated the allegations with one later disclosing sexual abuse</a:t>
            </a:r>
          </a:p>
          <a:p>
            <a:r>
              <a:rPr lang="en-GB" sz="1200" dirty="0" smtClean="0"/>
              <a:t>The adoption of the two girls was delayed by three years as professionals had concerns but eventually the adoption was approved due to the view that the children needed stability</a:t>
            </a:r>
          </a:p>
          <a:p>
            <a:r>
              <a:rPr lang="en-GB" sz="1200" dirty="0" smtClean="0"/>
              <a:t>In 1991 a team manager advised she would not support the adoption due to concerns raised by school about her treatment of the two girls the manager commenced an assessment which was not completed as Ms Spry would not engage.  The court granted the </a:t>
            </a:r>
            <a:r>
              <a:rPr lang="en-GB" sz="1200" dirty="0" err="1" smtClean="0"/>
              <a:t>asoption</a:t>
            </a:r>
            <a:r>
              <a:rPr lang="en-GB" sz="1200" dirty="0" smtClean="0"/>
              <a:t> anyway and without concluding the concerns.  Ms Spry then removed the children from school</a:t>
            </a:r>
          </a:p>
          <a:p>
            <a:r>
              <a:rPr lang="en-GB" sz="1200" dirty="0" smtClean="0"/>
              <a:t>FII was considered due to Ms Spy inclination to seek out a private </a:t>
            </a:r>
            <a:r>
              <a:rPr lang="en-GB" sz="1200" dirty="0" err="1" smtClean="0"/>
              <a:t>dr</a:t>
            </a:r>
            <a:r>
              <a:rPr lang="en-GB" sz="1200" dirty="0" smtClean="0"/>
              <a:t> to </a:t>
            </a:r>
            <a:r>
              <a:rPr lang="en-GB" sz="1200" dirty="0" err="1" smtClean="0"/>
              <a:t>perscribe</a:t>
            </a:r>
            <a:r>
              <a:rPr lang="en-GB" sz="1200" dirty="0" smtClean="0"/>
              <a:t> </a:t>
            </a:r>
            <a:r>
              <a:rPr lang="en-GB" sz="1200" dirty="0" err="1" smtClean="0"/>
              <a:t>ritilin</a:t>
            </a:r>
            <a:r>
              <a:rPr lang="en-GB" sz="1200" dirty="0" smtClean="0"/>
              <a:t> this was given for many years without the children being seen.</a:t>
            </a:r>
          </a:p>
          <a:p>
            <a:endParaRPr lang="en-GB" sz="1200" dirty="0" smtClean="0"/>
          </a:p>
          <a:p>
            <a:r>
              <a:rPr lang="en-GB" sz="1200" dirty="0" smtClean="0"/>
              <a:t>The professionals views of her differed CSC and education raised concerns health also raised concerns but health visitors police and playschool advised she had good parenting skills.  CSC had </a:t>
            </a:r>
            <a:r>
              <a:rPr lang="en-GB" sz="1200" dirty="0" err="1" smtClean="0"/>
              <a:t>intermitant</a:t>
            </a:r>
            <a:r>
              <a:rPr lang="en-GB" sz="1200" dirty="0" smtClean="0"/>
              <a:t> concerns</a:t>
            </a:r>
          </a:p>
          <a:p>
            <a:r>
              <a:rPr lang="en-GB" sz="1200" dirty="0" smtClean="0"/>
              <a:t>Children alleged </a:t>
            </a:r>
            <a:r>
              <a:rPr lang="en-GB" sz="1200" dirty="0" err="1" smtClean="0"/>
              <a:t>horric</a:t>
            </a:r>
            <a:r>
              <a:rPr lang="en-GB" sz="1200" dirty="0" smtClean="0"/>
              <a:t> abuse from being forced to eat their own vomit to being starved and beaten forced to eat rat excrement, beaten on the soles of their feet, confined to a wheelchair, medicated, rub the </a:t>
            </a:r>
            <a:r>
              <a:rPr lang="en-GB" sz="1200" dirty="0" err="1" smtClean="0"/>
              <a:t>childrens</a:t>
            </a:r>
            <a:r>
              <a:rPr lang="en-GB" sz="1200" dirty="0" smtClean="0"/>
              <a:t> faces in dog </a:t>
            </a:r>
            <a:r>
              <a:rPr lang="en-GB" sz="1200" dirty="0" err="1" smtClean="0"/>
              <a:t>feaces</a:t>
            </a:r>
            <a:endParaRPr lang="en-GB" sz="1200" dirty="0" smtClean="0"/>
          </a:p>
          <a:p>
            <a:r>
              <a:rPr lang="en-GB" sz="1200" dirty="0" smtClean="0"/>
              <a:t>One of the children attended church with a sign around her neck saying this child is evil do not speak to her this was not challenged by any one in the congregation..  </a:t>
            </a:r>
          </a:p>
          <a:p>
            <a:r>
              <a:rPr lang="en-GB" sz="1200" dirty="0" smtClean="0"/>
              <a:t>The children were never allowed to be seen without her</a:t>
            </a:r>
          </a:p>
          <a:p>
            <a:r>
              <a:rPr lang="en-GB" sz="1200" dirty="0" smtClean="0"/>
              <a:t>All children had development delay around communication and were seen as different</a:t>
            </a:r>
          </a:p>
          <a:p>
            <a:r>
              <a:rPr lang="en-GB" sz="1200" dirty="0" smtClean="0"/>
              <a:t>Mrs Spry managed to convince many professionals of her competence and caring nature</a:t>
            </a:r>
          </a:p>
          <a:p>
            <a:r>
              <a:rPr lang="en-GB" sz="1200" dirty="0" smtClean="0"/>
              <a:t>Lack of communication</a:t>
            </a:r>
          </a:p>
          <a:p>
            <a:r>
              <a:rPr lang="en-GB" sz="1200" dirty="0" smtClean="0"/>
              <a:t>Lack of challenge</a:t>
            </a:r>
          </a:p>
          <a:p>
            <a:r>
              <a:rPr lang="en-GB" sz="1200" dirty="0" smtClean="0"/>
              <a:t>Lack of coordinated investigation</a:t>
            </a:r>
            <a:endParaRPr lang="en-GB" dirty="0" smtClean="0"/>
          </a:p>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5</a:t>
            </a:fld>
            <a:endParaRPr lang="en-GB"/>
          </a:p>
        </p:txBody>
      </p:sp>
    </p:spTree>
    <p:extLst>
      <p:ext uri="{BB962C8B-B14F-4D97-AF65-F5344CB8AC3E}">
        <p14:creationId xmlns:p14="http://schemas.microsoft.com/office/powerpoint/2010/main" val="312196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Frank beck had previous allegations made against him but was recruited anyway.  </a:t>
            </a:r>
          </a:p>
          <a:p>
            <a:r>
              <a:rPr lang="en-GB" sz="1200" dirty="0" smtClean="0"/>
              <a:t>Most of the employers he had were referred for the job by him and had no qualifications</a:t>
            </a:r>
          </a:p>
          <a:p>
            <a:r>
              <a:rPr lang="en-GB" sz="1200" dirty="0" smtClean="0"/>
              <a:t>He developed regression therapy which he used to openly abuse the children and which was hailed by some professionals in the authority as good practice and disseminated to other homes.  REGGRESSION THERAPY WOULD SEE HIM DRESS THE CHILDREN IN NAPPIES CUT UP THE FOOD FOR THEM ENCOURAGE HIS STAFF T CUDDLE AND HOLD THE CHILD AND BATH THEM.</a:t>
            </a:r>
          </a:p>
          <a:p>
            <a:r>
              <a:rPr lang="en-GB" sz="1200" dirty="0" smtClean="0"/>
              <a:t>He openly logged incidents of physical punishment which were not challenged by social workers</a:t>
            </a:r>
          </a:p>
          <a:p>
            <a:r>
              <a:rPr lang="en-GB" sz="1200" dirty="0" smtClean="0"/>
              <a:t>He ignored instructions not to use regression therapy on some children but faced no consequences </a:t>
            </a:r>
          </a:p>
          <a:p>
            <a:r>
              <a:rPr lang="en-GB" sz="1200" dirty="0" smtClean="0"/>
              <a:t>There were multiple complaints against him </a:t>
            </a:r>
          </a:p>
          <a:p>
            <a:r>
              <a:rPr lang="en-GB" sz="1200" dirty="0" smtClean="0"/>
              <a:t>He was approved as a foster carer whilst awaiting trial </a:t>
            </a:r>
          </a:p>
          <a:p>
            <a:r>
              <a:rPr lang="en-GB" sz="1200" dirty="0" smtClean="0"/>
              <a:t>After two complaints were made against Beck by two staff members beck submitted his resignation after being told he would be suspended.  He received a reference from the director of CSC who did not mention that </a:t>
            </a:r>
            <a:r>
              <a:rPr lang="en-GB" sz="1200" dirty="0" err="1" smtClean="0"/>
              <a:t>personel</a:t>
            </a:r>
            <a:r>
              <a:rPr lang="en-GB" sz="1200" dirty="0" smtClean="0"/>
              <a:t> department had suspended him and he had subsequently resigned.</a:t>
            </a:r>
          </a:p>
          <a:p>
            <a:r>
              <a:rPr lang="en-GB" sz="1200" dirty="0" smtClean="0"/>
              <a:t>Previous concerns and allegations were ignored by senior managers and some social workers for the children also dismissed the allegations.  </a:t>
            </a:r>
          </a:p>
          <a:p>
            <a:r>
              <a:rPr lang="en-GB" sz="1200" dirty="0" smtClean="0"/>
              <a:t>Frank Beck used the excuse that he through the first punch in self defence to prevent himself from being </a:t>
            </a:r>
            <a:r>
              <a:rPr lang="en-GB" sz="1200" dirty="0" err="1" smtClean="0"/>
              <a:t>assualted</a:t>
            </a:r>
            <a:endParaRPr lang="en-GB" sz="1200" dirty="0" smtClean="0"/>
          </a:p>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6</a:t>
            </a:fld>
            <a:endParaRPr lang="en-GB"/>
          </a:p>
        </p:txBody>
      </p:sp>
    </p:spTree>
    <p:extLst>
      <p:ext uri="{BB962C8B-B14F-4D97-AF65-F5344CB8AC3E}">
        <p14:creationId xmlns:p14="http://schemas.microsoft.com/office/powerpoint/2010/main" val="3502326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Convicted of abusing , making and distributing indecent images of children.</a:t>
            </a:r>
          </a:p>
          <a:p>
            <a:r>
              <a:rPr lang="en-GB" sz="1200" dirty="0" smtClean="0"/>
              <a:t>Using her mobile phone to abuse the children whilst changing them</a:t>
            </a:r>
          </a:p>
          <a:p>
            <a:r>
              <a:rPr lang="en-GB" sz="1200" dirty="0" smtClean="0"/>
              <a:t>Whilst nursery staff advised they had become concerned about the language that she used and her conversations regarding adult sexual contact it had not been challenged.</a:t>
            </a:r>
          </a:p>
          <a:p>
            <a:r>
              <a:rPr lang="en-GB" sz="1200" dirty="0" smtClean="0"/>
              <a:t>Just a few months prior to the abuse OFSTED judged the setting as Good and it provided a safe and protective </a:t>
            </a:r>
            <a:r>
              <a:rPr lang="en-GB" sz="1200" dirty="0" err="1" smtClean="0"/>
              <a:t>enviornment</a:t>
            </a:r>
            <a:r>
              <a:rPr lang="en-GB" sz="1200" dirty="0" smtClean="0"/>
              <a:t> for children.</a:t>
            </a:r>
          </a:p>
          <a:p>
            <a:r>
              <a:rPr lang="en-GB" sz="1200" dirty="0" smtClean="0"/>
              <a:t>This case shocked the country again</a:t>
            </a:r>
          </a:p>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7</a:t>
            </a:fld>
            <a:endParaRPr lang="en-GB"/>
          </a:p>
        </p:txBody>
      </p:sp>
    </p:spTree>
    <p:extLst>
      <p:ext uri="{BB962C8B-B14F-4D97-AF65-F5344CB8AC3E}">
        <p14:creationId xmlns:p14="http://schemas.microsoft.com/office/powerpoint/2010/main" val="4026727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Just 3 years after </a:t>
            </a:r>
            <a:r>
              <a:rPr lang="en-GB" sz="1200" dirty="0" err="1" smtClean="0"/>
              <a:t>venessa</a:t>
            </a:r>
            <a:r>
              <a:rPr lang="en-GB" sz="1200" dirty="0" smtClean="0"/>
              <a:t> George there was Paul </a:t>
            </a:r>
            <a:r>
              <a:rPr lang="en-GB" sz="1200" dirty="0" err="1" smtClean="0"/>
              <a:t>wilson</a:t>
            </a:r>
            <a:endParaRPr lang="en-GB" sz="1200" dirty="0" smtClean="0"/>
          </a:p>
          <a:p>
            <a:endParaRPr lang="en-GB" sz="1200" dirty="0" smtClean="0"/>
          </a:p>
          <a:p>
            <a:r>
              <a:rPr lang="en-GB" sz="1200" dirty="0" smtClean="0"/>
              <a:t>20 year old </a:t>
            </a:r>
            <a:r>
              <a:rPr lang="en-GB" sz="1200" dirty="0" err="1" smtClean="0"/>
              <a:t>paul</a:t>
            </a:r>
            <a:r>
              <a:rPr lang="en-GB" sz="1200" dirty="0" smtClean="0"/>
              <a:t> </a:t>
            </a:r>
            <a:r>
              <a:rPr lang="en-GB" sz="1200" dirty="0" err="1" smtClean="0"/>
              <a:t>wilson</a:t>
            </a:r>
            <a:r>
              <a:rPr lang="en-GB" sz="1200" dirty="0" smtClean="0"/>
              <a:t> was investigated by the police on suspicions that he was grooming a teenager</a:t>
            </a:r>
          </a:p>
          <a:p>
            <a:r>
              <a:rPr lang="en-GB" sz="1200" dirty="0" smtClean="0"/>
              <a:t>Upon searching his home and examining computer equipment and other media it was identified that he had also abused a child within the nursery setting.</a:t>
            </a:r>
          </a:p>
          <a:p>
            <a:r>
              <a:rPr lang="en-GB" sz="1200" dirty="0" smtClean="0"/>
              <a:t>He was described as a lovely young man polite</a:t>
            </a:r>
          </a:p>
          <a:p>
            <a:r>
              <a:rPr lang="en-GB" sz="1200" dirty="0" smtClean="0"/>
              <a:t>He was convicted of</a:t>
            </a:r>
            <a:r>
              <a:rPr lang="en-GB" sz="1200" baseline="0" dirty="0" smtClean="0"/>
              <a:t> 47 counts </a:t>
            </a:r>
            <a:r>
              <a:rPr lang="en-GB" sz="1200" baseline="0" smtClean="0"/>
              <a:t>of sexual abuse</a:t>
            </a:r>
            <a:endParaRPr lang="en-GB" sz="1200" dirty="0" smtClean="0"/>
          </a:p>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8</a:t>
            </a:fld>
            <a:endParaRPr lang="en-GB"/>
          </a:p>
        </p:txBody>
      </p:sp>
    </p:spTree>
    <p:extLst>
      <p:ext uri="{BB962C8B-B14F-4D97-AF65-F5344CB8AC3E}">
        <p14:creationId xmlns:p14="http://schemas.microsoft.com/office/powerpoint/2010/main" val="209251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The school heard of at least 30 incidents were his behaviour was considered inappropriate or </a:t>
            </a:r>
            <a:r>
              <a:rPr lang="en-GB" sz="1200" dirty="0" err="1" smtClean="0"/>
              <a:t>unproffessional</a:t>
            </a:r>
            <a:endParaRPr lang="en-GB" sz="1200" dirty="0" smtClean="0"/>
          </a:p>
          <a:p>
            <a:r>
              <a:rPr lang="en-GB" sz="1200" dirty="0" smtClean="0"/>
              <a:t>Only 11 of those incidents were reported formally to the school</a:t>
            </a:r>
          </a:p>
          <a:p>
            <a:r>
              <a:rPr lang="en-GB" sz="1200" dirty="0" smtClean="0"/>
              <a:t>In December 2010 a child disclosed to her mother that she had been sexually abused by him nearly every day for two months.  </a:t>
            </a:r>
          </a:p>
          <a:p>
            <a:r>
              <a:rPr lang="en-GB" sz="1200" dirty="0" smtClean="0"/>
              <a:t>Upon his arrest he was found to have 30,500 indecent images on his computer.</a:t>
            </a:r>
          </a:p>
          <a:p>
            <a:r>
              <a:rPr lang="en-GB" sz="1200" dirty="0" smtClean="0"/>
              <a:t>OFSTED judged the school as outstanding during inspections</a:t>
            </a:r>
          </a:p>
          <a:p>
            <a:r>
              <a:rPr lang="en-GB" sz="1200" dirty="0" smtClean="0"/>
              <a:t>The SCR determined failings of the school to address the concerns raised or follow procedures.  </a:t>
            </a:r>
          </a:p>
          <a:p>
            <a:r>
              <a:rPr lang="en-GB" sz="1200" dirty="0" smtClean="0"/>
              <a:t>The LADO was never contacted.</a:t>
            </a:r>
          </a:p>
          <a:p>
            <a:r>
              <a:rPr lang="en-GB" sz="1200" dirty="0" smtClean="0"/>
              <a:t>It was reported that his behaviour of selecting Star pupils was so well known and made teachers uncomfortable enough to try and prevent pupils likely to be targeted by </a:t>
            </a:r>
            <a:r>
              <a:rPr lang="en-GB" sz="1200" dirty="0" err="1" smtClean="0"/>
              <a:t>Leat</a:t>
            </a:r>
            <a:r>
              <a:rPr lang="en-GB" sz="1200" dirty="0" smtClean="0"/>
              <a:t> being put in his classes.</a:t>
            </a:r>
          </a:p>
          <a:p>
            <a:r>
              <a:rPr lang="en-GB" sz="1200" dirty="0" smtClean="0"/>
              <a:t>Teachers saw him </a:t>
            </a:r>
            <a:r>
              <a:rPr lang="en-GB" sz="1200" dirty="0" err="1" smtClean="0"/>
              <a:t>protjecting</a:t>
            </a:r>
            <a:r>
              <a:rPr lang="en-GB" sz="1200" dirty="0" smtClean="0"/>
              <a:t> an indecent image of an adult on the class wall another pupil complained that he had kissed her making her physically sick whilst another parent complained he had been taking photos of her daughter.</a:t>
            </a:r>
          </a:p>
          <a:p>
            <a:r>
              <a:rPr lang="en-GB" sz="1200" dirty="0" smtClean="0"/>
              <a:t>He admitted 36 sexual offences and was given an indeterminate sentence.</a:t>
            </a:r>
          </a:p>
          <a:p>
            <a:endParaRPr lang="en-GB" dirty="0"/>
          </a:p>
        </p:txBody>
      </p:sp>
      <p:sp>
        <p:nvSpPr>
          <p:cNvPr id="4" name="Slide Number Placeholder 3"/>
          <p:cNvSpPr>
            <a:spLocks noGrp="1"/>
          </p:cNvSpPr>
          <p:nvPr>
            <p:ph type="sldNum" sz="quarter" idx="10"/>
          </p:nvPr>
        </p:nvSpPr>
        <p:spPr/>
        <p:txBody>
          <a:bodyPr/>
          <a:lstStyle/>
          <a:p>
            <a:fld id="{06FCBB04-2079-4756-BE0E-09FC354C5971}" type="slidenum">
              <a:rPr lang="en-GB" smtClean="0"/>
              <a:t>9</a:t>
            </a:fld>
            <a:endParaRPr lang="en-GB"/>
          </a:p>
        </p:txBody>
      </p:sp>
    </p:spTree>
    <p:extLst>
      <p:ext uri="{BB962C8B-B14F-4D97-AF65-F5344CB8AC3E}">
        <p14:creationId xmlns:p14="http://schemas.microsoft.com/office/powerpoint/2010/main" val="3748338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ABD8B033-64A7-4B14-AD39-E493FE62C34B}" type="datetimeFigureOut">
              <a:rPr lang="en-GB" smtClean="0"/>
              <a:t>23/03/2017</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F216DBC-BF80-4725-ACDF-E7B6946D5E2F}" type="slidenum">
              <a:rPr lang="en-GB" smtClean="0"/>
              <a:t>‹#›</a:t>
            </a:fld>
            <a:endParaRPr lang="en-GB"/>
          </a:p>
        </p:txBody>
      </p:sp>
    </p:spTree>
    <p:extLst>
      <p:ext uri="{BB962C8B-B14F-4D97-AF65-F5344CB8AC3E}">
        <p14:creationId xmlns:p14="http://schemas.microsoft.com/office/powerpoint/2010/main" val="240863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ABD8B033-64A7-4B14-AD39-E493FE62C34B}" type="datetimeFigureOut">
              <a:rPr lang="en-GB" smtClean="0"/>
              <a:t>23/03/2017</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F216DBC-BF80-4725-ACDF-E7B6946D5E2F}" type="slidenum">
              <a:rPr lang="en-GB" smtClean="0"/>
              <a:t>‹#›</a:t>
            </a:fld>
            <a:endParaRPr lang="en-GB"/>
          </a:p>
        </p:txBody>
      </p:sp>
    </p:spTree>
    <p:extLst>
      <p:ext uri="{BB962C8B-B14F-4D97-AF65-F5344CB8AC3E}">
        <p14:creationId xmlns:p14="http://schemas.microsoft.com/office/powerpoint/2010/main" val="1015051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ABD8B033-64A7-4B14-AD39-E493FE62C34B}" type="datetimeFigureOut">
              <a:rPr lang="en-GB" smtClean="0"/>
              <a:t>23/03/2017</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F216DBC-BF80-4725-ACDF-E7B6946D5E2F}" type="slidenum">
              <a:rPr lang="en-GB" smtClean="0"/>
              <a:t>‹#›</a:t>
            </a:fld>
            <a:endParaRPr lang="en-GB"/>
          </a:p>
        </p:txBody>
      </p:sp>
    </p:spTree>
    <p:extLst>
      <p:ext uri="{BB962C8B-B14F-4D97-AF65-F5344CB8AC3E}">
        <p14:creationId xmlns:p14="http://schemas.microsoft.com/office/powerpoint/2010/main" val="3916885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4103657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1931839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0734866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270482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GB"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40744060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GB"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14244603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GB"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4136898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512367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ABD8B033-64A7-4B14-AD39-E493FE62C34B}" type="datetimeFigureOut">
              <a:rPr lang="en-GB" smtClean="0"/>
              <a:t>23/03/2017</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F216DBC-BF80-4725-ACDF-E7B6946D5E2F}" type="slidenum">
              <a:rPr lang="en-GB" smtClean="0"/>
              <a:t>‹#›</a:t>
            </a:fld>
            <a:endParaRPr lang="en-GB"/>
          </a:p>
        </p:txBody>
      </p:sp>
    </p:spTree>
    <p:extLst>
      <p:ext uri="{BB962C8B-B14F-4D97-AF65-F5344CB8AC3E}">
        <p14:creationId xmlns:p14="http://schemas.microsoft.com/office/powerpoint/2010/main" val="9427039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18060998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6352419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8051238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4485582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13753775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7601678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6124699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GB"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4281391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GB"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12122638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GB"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089165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ABD8B033-64A7-4B14-AD39-E493FE62C34B}" type="datetimeFigureOut">
              <a:rPr lang="en-GB" smtClean="0"/>
              <a:t>23/03/2017</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F216DBC-BF80-4725-ACDF-E7B6946D5E2F}" type="slidenum">
              <a:rPr lang="en-GB" smtClean="0"/>
              <a:t>‹#›</a:t>
            </a:fld>
            <a:endParaRPr lang="en-GB"/>
          </a:p>
        </p:txBody>
      </p:sp>
    </p:spTree>
    <p:extLst>
      <p:ext uri="{BB962C8B-B14F-4D97-AF65-F5344CB8AC3E}">
        <p14:creationId xmlns:p14="http://schemas.microsoft.com/office/powerpoint/2010/main" val="15017933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15510823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524157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7333053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0867172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3758037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323901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9076636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7694168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GB"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7936118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GB"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859053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ABD8B033-64A7-4B14-AD39-E493FE62C34B}" type="datetimeFigureOut">
              <a:rPr lang="en-GB" smtClean="0"/>
              <a:t>23/03/2017</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9F216DBC-BF80-4725-ACDF-E7B6946D5E2F}" type="slidenum">
              <a:rPr lang="en-GB" smtClean="0"/>
              <a:t>‹#›</a:t>
            </a:fld>
            <a:endParaRPr lang="en-GB"/>
          </a:p>
        </p:txBody>
      </p:sp>
    </p:spTree>
    <p:extLst>
      <p:ext uri="{BB962C8B-B14F-4D97-AF65-F5344CB8AC3E}">
        <p14:creationId xmlns:p14="http://schemas.microsoft.com/office/powerpoint/2010/main" val="229929062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GB"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6625568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9000977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72868152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418060298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547263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7879954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128565801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53426933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5630462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GB"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36969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ABD8B033-64A7-4B14-AD39-E493FE62C34B}" type="datetimeFigureOut">
              <a:rPr lang="en-GB" smtClean="0"/>
              <a:t>23/03/2017</a:t>
            </a:fld>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9F216DBC-BF80-4725-ACDF-E7B6946D5E2F}" type="slidenum">
              <a:rPr lang="en-GB" smtClean="0"/>
              <a:t>‹#›</a:t>
            </a:fld>
            <a:endParaRPr lang="en-GB"/>
          </a:p>
        </p:txBody>
      </p:sp>
    </p:spTree>
    <p:extLst>
      <p:ext uri="{BB962C8B-B14F-4D97-AF65-F5344CB8AC3E}">
        <p14:creationId xmlns:p14="http://schemas.microsoft.com/office/powerpoint/2010/main" val="368602675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GB"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09385186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GB"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414981598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62120984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64353148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65161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183254112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90826108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88256986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07866995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92049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BD8B033-64A7-4B14-AD39-E493FE62C34B}" type="datetimeFigureOut">
              <a:rPr lang="en-GB" smtClean="0"/>
              <a:t>23/03/2017</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9F216DBC-BF80-4725-ACDF-E7B6946D5E2F}" type="slidenum">
              <a:rPr lang="en-GB" smtClean="0"/>
              <a:t>‹#›</a:t>
            </a:fld>
            <a:endParaRPr lang="en-GB"/>
          </a:p>
        </p:txBody>
      </p:sp>
    </p:spTree>
    <p:extLst>
      <p:ext uri="{BB962C8B-B14F-4D97-AF65-F5344CB8AC3E}">
        <p14:creationId xmlns:p14="http://schemas.microsoft.com/office/powerpoint/2010/main" val="138731732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GB"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115095383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GB"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417839100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GB"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0852455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13490480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62425538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424729217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82CFDC-5917-4DCB-8FCA-018C270D72B8}"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78630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BD8B033-64A7-4B14-AD39-E493FE62C34B}" type="datetimeFigureOut">
              <a:rPr lang="en-GB" smtClean="0"/>
              <a:t>23/03/2017</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9F216DBC-BF80-4725-ACDF-E7B6946D5E2F}" type="slidenum">
              <a:rPr lang="en-GB" smtClean="0"/>
              <a:t>‹#›</a:t>
            </a:fld>
            <a:endParaRPr lang="en-GB"/>
          </a:p>
        </p:txBody>
      </p:sp>
    </p:spTree>
    <p:extLst>
      <p:ext uri="{BB962C8B-B14F-4D97-AF65-F5344CB8AC3E}">
        <p14:creationId xmlns:p14="http://schemas.microsoft.com/office/powerpoint/2010/main" val="76427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BD8B033-64A7-4B14-AD39-E493FE62C34B}" type="datetimeFigureOut">
              <a:rPr lang="en-GB" smtClean="0"/>
              <a:t>23/03/2017</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9F216DBC-BF80-4725-ACDF-E7B6946D5E2F}" type="slidenum">
              <a:rPr lang="en-GB" smtClean="0"/>
              <a:t>‹#›</a:t>
            </a:fld>
            <a:endParaRPr lang="en-GB"/>
          </a:p>
        </p:txBody>
      </p:sp>
    </p:spTree>
    <p:extLst>
      <p:ext uri="{BB962C8B-B14F-4D97-AF65-F5344CB8AC3E}">
        <p14:creationId xmlns:p14="http://schemas.microsoft.com/office/powerpoint/2010/main" val="611749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BD8B033-64A7-4B14-AD39-E493FE62C34B}" type="datetimeFigureOut">
              <a:rPr lang="en-GB" smtClean="0"/>
              <a:t>23/03/2017</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9F216DBC-BF80-4725-ACDF-E7B6946D5E2F}" type="slidenum">
              <a:rPr lang="en-GB" smtClean="0"/>
              <a:t>‹#›</a:t>
            </a:fld>
            <a:endParaRPr lang="en-GB"/>
          </a:p>
        </p:txBody>
      </p:sp>
    </p:spTree>
    <p:extLst>
      <p:ext uri="{BB962C8B-B14F-4D97-AF65-F5344CB8AC3E}">
        <p14:creationId xmlns:p14="http://schemas.microsoft.com/office/powerpoint/2010/main" val="1854660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ABD8B033-64A7-4B14-AD39-E493FE62C34B}" type="datetimeFigureOut">
              <a:rPr lang="en-GB" smtClean="0"/>
              <a:t>23/03/2017</a:t>
            </a:fld>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F216DBC-BF80-4725-ACDF-E7B6946D5E2F}" type="slidenum">
              <a:rPr lang="en-GB" smtClean="0"/>
              <a:t>‹#›</a:t>
            </a:fld>
            <a:endParaRPr lang="en-GB"/>
          </a:p>
        </p:txBody>
      </p:sp>
      <p:sp>
        <p:nvSpPr>
          <p:cNvPr id="1031" name="Text Box 7"/>
          <p:cNvSpPr txBox="1">
            <a:spLocks noChangeArrowheads="1"/>
          </p:cNvSpPr>
          <p:nvPr/>
        </p:nvSpPr>
        <p:spPr bwMode="auto">
          <a:xfrm>
            <a:off x="228600" y="6172200"/>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solidFill>
                  <a:schemeClr val="bg2"/>
                </a:solidFill>
                <a:latin typeface="Arial" charset="0"/>
                <a:ea typeface="ＭＳ Ｐゴシック" pitchFamily="116" charset="-128"/>
              </a:rPr>
              <a:t>www.halton.gov.uk</a:t>
            </a:r>
          </a:p>
        </p:txBody>
      </p:sp>
      <p:pic>
        <p:nvPicPr>
          <p:cNvPr id="1032" name="Picture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86600" y="5335588"/>
            <a:ext cx="2057400" cy="152241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charset="0"/>
        </a:defRPr>
      </a:lvl2pPr>
      <a:lvl3pPr algn="ctr" rtl="0" eaLnBrk="1" fontAlgn="base" hangingPunct="1">
        <a:spcBef>
          <a:spcPct val="0"/>
        </a:spcBef>
        <a:spcAft>
          <a:spcPct val="0"/>
        </a:spcAft>
        <a:defRPr sz="4400">
          <a:solidFill>
            <a:schemeClr val="tx2"/>
          </a:solidFill>
          <a:latin typeface="Times" charset="0"/>
        </a:defRPr>
      </a:lvl3pPr>
      <a:lvl4pPr algn="ctr" rtl="0" eaLnBrk="1" fontAlgn="base" hangingPunct="1">
        <a:spcBef>
          <a:spcPct val="0"/>
        </a:spcBef>
        <a:spcAft>
          <a:spcPct val="0"/>
        </a:spcAft>
        <a:defRPr sz="4400">
          <a:solidFill>
            <a:schemeClr val="tx2"/>
          </a:solidFill>
          <a:latin typeface="Times" charset="0"/>
        </a:defRPr>
      </a:lvl4pPr>
      <a:lvl5pPr algn="ctr" rtl="0" eaLnBrk="1" fontAlgn="base" hangingPunct="1">
        <a:spcBef>
          <a:spcPct val="0"/>
        </a:spcBef>
        <a:spcAft>
          <a:spcPct val="0"/>
        </a:spcAft>
        <a:defRPr sz="4400">
          <a:solidFill>
            <a:schemeClr val="tx2"/>
          </a:solidFill>
          <a:latin typeface="Times" charset="0"/>
        </a:defRPr>
      </a:lvl5pPr>
      <a:lvl6pPr marL="457200" algn="ctr" rtl="0" eaLnBrk="1" fontAlgn="base" hangingPunct="1">
        <a:spcBef>
          <a:spcPct val="0"/>
        </a:spcBef>
        <a:spcAft>
          <a:spcPct val="0"/>
        </a:spcAft>
        <a:defRPr sz="4400">
          <a:solidFill>
            <a:schemeClr val="tx2"/>
          </a:solidFill>
          <a:latin typeface="Times" charset="0"/>
        </a:defRPr>
      </a:lvl6pPr>
      <a:lvl7pPr marL="914400" algn="ctr" rtl="0" eaLnBrk="1" fontAlgn="base" hangingPunct="1">
        <a:spcBef>
          <a:spcPct val="0"/>
        </a:spcBef>
        <a:spcAft>
          <a:spcPct val="0"/>
        </a:spcAft>
        <a:defRPr sz="4400">
          <a:solidFill>
            <a:schemeClr val="tx2"/>
          </a:solidFill>
          <a:latin typeface="Times" charset="0"/>
        </a:defRPr>
      </a:lvl7pPr>
      <a:lvl8pPr marL="1371600" algn="ctr" rtl="0" eaLnBrk="1" fontAlgn="base" hangingPunct="1">
        <a:spcBef>
          <a:spcPct val="0"/>
        </a:spcBef>
        <a:spcAft>
          <a:spcPct val="0"/>
        </a:spcAft>
        <a:defRPr sz="4400">
          <a:solidFill>
            <a:schemeClr val="tx2"/>
          </a:solidFill>
          <a:latin typeface="Times" charset="0"/>
        </a:defRPr>
      </a:lvl8pPr>
      <a:lvl9pPr marL="1828800" algn="ctr" rtl="0" eaLnBrk="1" fontAlgn="base" hangingPunct="1">
        <a:spcBef>
          <a:spcPct val="0"/>
        </a:spcBef>
        <a:spcAft>
          <a:spcPct val="0"/>
        </a:spcAft>
        <a:defRPr sz="44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882CFDC-5917-4DCB-8FCA-018C270D72B8}" type="slidenum">
              <a:rPr lang="en-GB" smtClean="0">
                <a:solidFill>
                  <a:srgbClr val="000000"/>
                </a:solidFill>
              </a:rPr>
              <a:pPr/>
              <a:t>‹#›</a:t>
            </a:fld>
            <a:endParaRPr lang="en-GB" dirty="0">
              <a:solidFill>
                <a:srgbClr val="000000"/>
              </a:solidFill>
            </a:endParaRPr>
          </a:p>
        </p:txBody>
      </p:sp>
      <p:sp>
        <p:nvSpPr>
          <p:cNvPr id="1031" name="Text Box 7"/>
          <p:cNvSpPr txBox="1">
            <a:spLocks noChangeArrowheads="1"/>
          </p:cNvSpPr>
          <p:nvPr/>
        </p:nvSpPr>
        <p:spPr bwMode="auto">
          <a:xfrm>
            <a:off x="228600" y="6172200"/>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dirty="0">
                <a:solidFill>
                  <a:srgbClr val="808080"/>
                </a:solidFill>
                <a:latin typeface="Arial" charset="0"/>
                <a:ea typeface="ＭＳ Ｐゴシック" pitchFamily="116" charset="-128"/>
              </a:rPr>
              <a:t>www.halton.gov.uk</a:t>
            </a:r>
          </a:p>
        </p:txBody>
      </p:sp>
      <p:pic>
        <p:nvPicPr>
          <p:cNvPr id="1032" name="Picture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86600" y="5335588"/>
            <a:ext cx="2057400" cy="1522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633531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charset="0"/>
        </a:defRPr>
      </a:lvl2pPr>
      <a:lvl3pPr algn="ctr" rtl="0" eaLnBrk="1" fontAlgn="base" hangingPunct="1">
        <a:spcBef>
          <a:spcPct val="0"/>
        </a:spcBef>
        <a:spcAft>
          <a:spcPct val="0"/>
        </a:spcAft>
        <a:defRPr sz="4400">
          <a:solidFill>
            <a:schemeClr val="tx2"/>
          </a:solidFill>
          <a:latin typeface="Times" charset="0"/>
        </a:defRPr>
      </a:lvl3pPr>
      <a:lvl4pPr algn="ctr" rtl="0" eaLnBrk="1" fontAlgn="base" hangingPunct="1">
        <a:spcBef>
          <a:spcPct val="0"/>
        </a:spcBef>
        <a:spcAft>
          <a:spcPct val="0"/>
        </a:spcAft>
        <a:defRPr sz="4400">
          <a:solidFill>
            <a:schemeClr val="tx2"/>
          </a:solidFill>
          <a:latin typeface="Times" charset="0"/>
        </a:defRPr>
      </a:lvl4pPr>
      <a:lvl5pPr algn="ctr" rtl="0" eaLnBrk="1" fontAlgn="base" hangingPunct="1">
        <a:spcBef>
          <a:spcPct val="0"/>
        </a:spcBef>
        <a:spcAft>
          <a:spcPct val="0"/>
        </a:spcAft>
        <a:defRPr sz="4400">
          <a:solidFill>
            <a:schemeClr val="tx2"/>
          </a:solidFill>
          <a:latin typeface="Times" charset="0"/>
        </a:defRPr>
      </a:lvl5pPr>
      <a:lvl6pPr marL="457200" algn="ctr" rtl="0" eaLnBrk="1" fontAlgn="base" hangingPunct="1">
        <a:spcBef>
          <a:spcPct val="0"/>
        </a:spcBef>
        <a:spcAft>
          <a:spcPct val="0"/>
        </a:spcAft>
        <a:defRPr sz="4400">
          <a:solidFill>
            <a:schemeClr val="tx2"/>
          </a:solidFill>
          <a:latin typeface="Times" charset="0"/>
        </a:defRPr>
      </a:lvl6pPr>
      <a:lvl7pPr marL="914400" algn="ctr" rtl="0" eaLnBrk="1" fontAlgn="base" hangingPunct="1">
        <a:spcBef>
          <a:spcPct val="0"/>
        </a:spcBef>
        <a:spcAft>
          <a:spcPct val="0"/>
        </a:spcAft>
        <a:defRPr sz="4400">
          <a:solidFill>
            <a:schemeClr val="tx2"/>
          </a:solidFill>
          <a:latin typeface="Times" charset="0"/>
        </a:defRPr>
      </a:lvl7pPr>
      <a:lvl8pPr marL="1371600" algn="ctr" rtl="0" eaLnBrk="1" fontAlgn="base" hangingPunct="1">
        <a:spcBef>
          <a:spcPct val="0"/>
        </a:spcBef>
        <a:spcAft>
          <a:spcPct val="0"/>
        </a:spcAft>
        <a:defRPr sz="4400">
          <a:solidFill>
            <a:schemeClr val="tx2"/>
          </a:solidFill>
          <a:latin typeface="Times" charset="0"/>
        </a:defRPr>
      </a:lvl8pPr>
      <a:lvl9pPr marL="1828800" algn="ctr" rtl="0" eaLnBrk="1" fontAlgn="base" hangingPunct="1">
        <a:spcBef>
          <a:spcPct val="0"/>
        </a:spcBef>
        <a:spcAft>
          <a:spcPct val="0"/>
        </a:spcAft>
        <a:defRPr sz="44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882CFDC-5917-4DCB-8FCA-018C270D72B8}" type="slidenum">
              <a:rPr lang="en-GB" smtClean="0">
                <a:solidFill>
                  <a:srgbClr val="000000"/>
                </a:solidFill>
              </a:rPr>
              <a:pPr/>
              <a:t>‹#›</a:t>
            </a:fld>
            <a:endParaRPr lang="en-GB" dirty="0">
              <a:solidFill>
                <a:srgbClr val="000000"/>
              </a:solidFill>
            </a:endParaRPr>
          </a:p>
        </p:txBody>
      </p:sp>
      <p:sp>
        <p:nvSpPr>
          <p:cNvPr id="1031" name="Text Box 7"/>
          <p:cNvSpPr txBox="1">
            <a:spLocks noChangeArrowheads="1"/>
          </p:cNvSpPr>
          <p:nvPr/>
        </p:nvSpPr>
        <p:spPr bwMode="auto">
          <a:xfrm>
            <a:off x="228600" y="6172200"/>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dirty="0">
                <a:solidFill>
                  <a:srgbClr val="808080"/>
                </a:solidFill>
                <a:latin typeface="Arial" charset="0"/>
                <a:ea typeface="ＭＳ Ｐゴシック" pitchFamily="116" charset="-128"/>
              </a:rPr>
              <a:t>www.halton.gov.uk</a:t>
            </a:r>
          </a:p>
        </p:txBody>
      </p:sp>
      <p:pic>
        <p:nvPicPr>
          <p:cNvPr id="1032" name="Picture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86600" y="5335588"/>
            <a:ext cx="2057400" cy="1522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6570440"/>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charset="0"/>
        </a:defRPr>
      </a:lvl2pPr>
      <a:lvl3pPr algn="ctr" rtl="0" eaLnBrk="1" fontAlgn="base" hangingPunct="1">
        <a:spcBef>
          <a:spcPct val="0"/>
        </a:spcBef>
        <a:spcAft>
          <a:spcPct val="0"/>
        </a:spcAft>
        <a:defRPr sz="4400">
          <a:solidFill>
            <a:schemeClr val="tx2"/>
          </a:solidFill>
          <a:latin typeface="Times" charset="0"/>
        </a:defRPr>
      </a:lvl3pPr>
      <a:lvl4pPr algn="ctr" rtl="0" eaLnBrk="1" fontAlgn="base" hangingPunct="1">
        <a:spcBef>
          <a:spcPct val="0"/>
        </a:spcBef>
        <a:spcAft>
          <a:spcPct val="0"/>
        </a:spcAft>
        <a:defRPr sz="4400">
          <a:solidFill>
            <a:schemeClr val="tx2"/>
          </a:solidFill>
          <a:latin typeface="Times" charset="0"/>
        </a:defRPr>
      </a:lvl4pPr>
      <a:lvl5pPr algn="ctr" rtl="0" eaLnBrk="1" fontAlgn="base" hangingPunct="1">
        <a:spcBef>
          <a:spcPct val="0"/>
        </a:spcBef>
        <a:spcAft>
          <a:spcPct val="0"/>
        </a:spcAft>
        <a:defRPr sz="4400">
          <a:solidFill>
            <a:schemeClr val="tx2"/>
          </a:solidFill>
          <a:latin typeface="Times" charset="0"/>
        </a:defRPr>
      </a:lvl5pPr>
      <a:lvl6pPr marL="457200" algn="ctr" rtl="0" eaLnBrk="1" fontAlgn="base" hangingPunct="1">
        <a:spcBef>
          <a:spcPct val="0"/>
        </a:spcBef>
        <a:spcAft>
          <a:spcPct val="0"/>
        </a:spcAft>
        <a:defRPr sz="4400">
          <a:solidFill>
            <a:schemeClr val="tx2"/>
          </a:solidFill>
          <a:latin typeface="Times" charset="0"/>
        </a:defRPr>
      </a:lvl6pPr>
      <a:lvl7pPr marL="914400" algn="ctr" rtl="0" eaLnBrk="1" fontAlgn="base" hangingPunct="1">
        <a:spcBef>
          <a:spcPct val="0"/>
        </a:spcBef>
        <a:spcAft>
          <a:spcPct val="0"/>
        </a:spcAft>
        <a:defRPr sz="4400">
          <a:solidFill>
            <a:schemeClr val="tx2"/>
          </a:solidFill>
          <a:latin typeface="Times" charset="0"/>
        </a:defRPr>
      </a:lvl7pPr>
      <a:lvl8pPr marL="1371600" algn="ctr" rtl="0" eaLnBrk="1" fontAlgn="base" hangingPunct="1">
        <a:spcBef>
          <a:spcPct val="0"/>
        </a:spcBef>
        <a:spcAft>
          <a:spcPct val="0"/>
        </a:spcAft>
        <a:defRPr sz="4400">
          <a:solidFill>
            <a:schemeClr val="tx2"/>
          </a:solidFill>
          <a:latin typeface="Times" charset="0"/>
        </a:defRPr>
      </a:lvl8pPr>
      <a:lvl9pPr marL="1828800" algn="ctr" rtl="0" eaLnBrk="1" fontAlgn="base" hangingPunct="1">
        <a:spcBef>
          <a:spcPct val="0"/>
        </a:spcBef>
        <a:spcAft>
          <a:spcPct val="0"/>
        </a:spcAft>
        <a:defRPr sz="44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882CFDC-5917-4DCB-8FCA-018C270D72B8}" type="slidenum">
              <a:rPr lang="en-GB" smtClean="0">
                <a:solidFill>
                  <a:srgbClr val="000000"/>
                </a:solidFill>
              </a:rPr>
              <a:pPr/>
              <a:t>‹#›</a:t>
            </a:fld>
            <a:endParaRPr lang="en-GB" dirty="0">
              <a:solidFill>
                <a:srgbClr val="000000"/>
              </a:solidFill>
            </a:endParaRPr>
          </a:p>
        </p:txBody>
      </p:sp>
      <p:sp>
        <p:nvSpPr>
          <p:cNvPr id="1031" name="Text Box 7"/>
          <p:cNvSpPr txBox="1">
            <a:spLocks noChangeArrowheads="1"/>
          </p:cNvSpPr>
          <p:nvPr/>
        </p:nvSpPr>
        <p:spPr bwMode="auto">
          <a:xfrm>
            <a:off x="228600" y="6172200"/>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dirty="0">
                <a:solidFill>
                  <a:srgbClr val="808080"/>
                </a:solidFill>
                <a:latin typeface="Arial" charset="0"/>
                <a:ea typeface="ＭＳ Ｐゴシック" pitchFamily="116" charset="-128"/>
              </a:rPr>
              <a:t>www.halton.gov.uk</a:t>
            </a:r>
          </a:p>
        </p:txBody>
      </p:sp>
      <p:pic>
        <p:nvPicPr>
          <p:cNvPr id="1032" name="Picture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86600" y="5335588"/>
            <a:ext cx="2057400" cy="1522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3293355"/>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charset="0"/>
        </a:defRPr>
      </a:lvl2pPr>
      <a:lvl3pPr algn="ctr" rtl="0" eaLnBrk="1" fontAlgn="base" hangingPunct="1">
        <a:spcBef>
          <a:spcPct val="0"/>
        </a:spcBef>
        <a:spcAft>
          <a:spcPct val="0"/>
        </a:spcAft>
        <a:defRPr sz="4400">
          <a:solidFill>
            <a:schemeClr val="tx2"/>
          </a:solidFill>
          <a:latin typeface="Times" charset="0"/>
        </a:defRPr>
      </a:lvl3pPr>
      <a:lvl4pPr algn="ctr" rtl="0" eaLnBrk="1" fontAlgn="base" hangingPunct="1">
        <a:spcBef>
          <a:spcPct val="0"/>
        </a:spcBef>
        <a:spcAft>
          <a:spcPct val="0"/>
        </a:spcAft>
        <a:defRPr sz="4400">
          <a:solidFill>
            <a:schemeClr val="tx2"/>
          </a:solidFill>
          <a:latin typeface="Times" charset="0"/>
        </a:defRPr>
      </a:lvl4pPr>
      <a:lvl5pPr algn="ctr" rtl="0" eaLnBrk="1" fontAlgn="base" hangingPunct="1">
        <a:spcBef>
          <a:spcPct val="0"/>
        </a:spcBef>
        <a:spcAft>
          <a:spcPct val="0"/>
        </a:spcAft>
        <a:defRPr sz="4400">
          <a:solidFill>
            <a:schemeClr val="tx2"/>
          </a:solidFill>
          <a:latin typeface="Times" charset="0"/>
        </a:defRPr>
      </a:lvl5pPr>
      <a:lvl6pPr marL="457200" algn="ctr" rtl="0" eaLnBrk="1" fontAlgn="base" hangingPunct="1">
        <a:spcBef>
          <a:spcPct val="0"/>
        </a:spcBef>
        <a:spcAft>
          <a:spcPct val="0"/>
        </a:spcAft>
        <a:defRPr sz="4400">
          <a:solidFill>
            <a:schemeClr val="tx2"/>
          </a:solidFill>
          <a:latin typeface="Times" charset="0"/>
        </a:defRPr>
      </a:lvl6pPr>
      <a:lvl7pPr marL="914400" algn="ctr" rtl="0" eaLnBrk="1" fontAlgn="base" hangingPunct="1">
        <a:spcBef>
          <a:spcPct val="0"/>
        </a:spcBef>
        <a:spcAft>
          <a:spcPct val="0"/>
        </a:spcAft>
        <a:defRPr sz="4400">
          <a:solidFill>
            <a:schemeClr val="tx2"/>
          </a:solidFill>
          <a:latin typeface="Times" charset="0"/>
        </a:defRPr>
      </a:lvl7pPr>
      <a:lvl8pPr marL="1371600" algn="ctr" rtl="0" eaLnBrk="1" fontAlgn="base" hangingPunct="1">
        <a:spcBef>
          <a:spcPct val="0"/>
        </a:spcBef>
        <a:spcAft>
          <a:spcPct val="0"/>
        </a:spcAft>
        <a:defRPr sz="4400">
          <a:solidFill>
            <a:schemeClr val="tx2"/>
          </a:solidFill>
          <a:latin typeface="Times" charset="0"/>
        </a:defRPr>
      </a:lvl8pPr>
      <a:lvl9pPr marL="1828800" algn="ctr" rtl="0" eaLnBrk="1" fontAlgn="base" hangingPunct="1">
        <a:spcBef>
          <a:spcPct val="0"/>
        </a:spcBef>
        <a:spcAft>
          <a:spcPct val="0"/>
        </a:spcAft>
        <a:defRPr sz="44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882CFDC-5917-4DCB-8FCA-018C270D72B8}" type="slidenum">
              <a:rPr lang="en-GB" smtClean="0">
                <a:solidFill>
                  <a:srgbClr val="000000"/>
                </a:solidFill>
              </a:rPr>
              <a:pPr/>
              <a:t>‹#›</a:t>
            </a:fld>
            <a:endParaRPr lang="en-GB" dirty="0">
              <a:solidFill>
                <a:srgbClr val="000000"/>
              </a:solidFill>
            </a:endParaRPr>
          </a:p>
        </p:txBody>
      </p:sp>
      <p:sp>
        <p:nvSpPr>
          <p:cNvPr id="1031" name="Text Box 7"/>
          <p:cNvSpPr txBox="1">
            <a:spLocks noChangeArrowheads="1"/>
          </p:cNvSpPr>
          <p:nvPr/>
        </p:nvSpPr>
        <p:spPr bwMode="auto">
          <a:xfrm>
            <a:off x="228600" y="6172200"/>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dirty="0">
                <a:solidFill>
                  <a:srgbClr val="808080"/>
                </a:solidFill>
                <a:latin typeface="Arial" charset="0"/>
                <a:ea typeface="ＭＳ Ｐゴシック" pitchFamily="116" charset="-128"/>
              </a:rPr>
              <a:t>www.halton.gov.uk</a:t>
            </a:r>
          </a:p>
        </p:txBody>
      </p:sp>
      <p:pic>
        <p:nvPicPr>
          <p:cNvPr id="1032" name="Picture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86600" y="5335588"/>
            <a:ext cx="2057400" cy="1522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6125447"/>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charset="0"/>
        </a:defRPr>
      </a:lvl2pPr>
      <a:lvl3pPr algn="ctr" rtl="0" eaLnBrk="1" fontAlgn="base" hangingPunct="1">
        <a:spcBef>
          <a:spcPct val="0"/>
        </a:spcBef>
        <a:spcAft>
          <a:spcPct val="0"/>
        </a:spcAft>
        <a:defRPr sz="4400">
          <a:solidFill>
            <a:schemeClr val="tx2"/>
          </a:solidFill>
          <a:latin typeface="Times" charset="0"/>
        </a:defRPr>
      </a:lvl3pPr>
      <a:lvl4pPr algn="ctr" rtl="0" eaLnBrk="1" fontAlgn="base" hangingPunct="1">
        <a:spcBef>
          <a:spcPct val="0"/>
        </a:spcBef>
        <a:spcAft>
          <a:spcPct val="0"/>
        </a:spcAft>
        <a:defRPr sz="4400">
          <a:solidFill>
            <a:schemeClr val="tx2"/>
          </a:solidFill>
          <a:latin typeface="Times" charset="0"/>
        </a:defRPr>
      </a:lvl4pPr>
      <a:lvl5pPr algn="ctr" rtl="0" eaLnBrk="1" fontAlgn="base" hangingPunct="1">
        <a:spcBef>
          <a:spcPct val="0"/>
        </a:spcBef>
        <a:spcAft>
          <a:spcPct val="0"/>
        </a:spcAft>
        <a:defRPr sz="4400">
          <a:solidFill>
            <a:schemeClr val="tx2"/>
          </a:solidFill>
          <a:latin typeface="Times" charset="0"/>
        </a:defRPr>
      </a:lvl5pPr>
      <a:lvl6pPr marL="457200" algn="ctr" rtl="0" eaLnBrk="1" fontAlgn="base" hangingPunct="1">
        <a:spcBef>
          <a:spcPct val="0"/>
        </a:spcBef>
        <a:spcAft>
          <a:spcPct val="0"/>
        </a:spcAft>
        <a:defRPr sz="4400">
          <a:solidFill>
            <a:schemeClr val="tx2"/>
          </a:solidFill>
          <a:latin typeface="Times" charset="0"/>
        </a:defRPr>
      </a:lvl6pPr>
      <a:lvl7pPr marL="914400" algn="ctr" rtl="0" eaLnBrk="1" fontAlgn="base" hangingPunct="1">
        <a:spcBef>
          <a:spcPct val="0"/>
        </a:spcBef>
        <a:spcAft>
          <a:spcPct val="0"/>
        </a:spcAft>
        <a:defRPr sz="4400">
          <a:solidFill>
            <a:schemeClr val="tx2"/>
          </a:solidFill>
          <a:latin typeface="Times" charset="0"/>
        </a:defRPr>
      </a:lvl7pPr>
      <a:lvl8pPr marL="1371600" algn="ctr" rtl="0" eaLnBrk="1" fontAlgn="base" hangingPunct="1">
        <a:spcBef>
          <a:spcPct val="0"/>
        </a:spcBef>
        <a:spcAft>
          <a:spcPct val="0"/>
        </a:spcAft>
        <a:defRPr sz="4400">
          <a:solidFill>
            <a:schemeClr val="tx2"/>
          </a:solidFill>
          <a:latin typeface="Times" charset="0"/>
        </a:defRPr>
      </a:lvl8pPr>
      <a:lvl9pPr marL="1828800" algn="ctr" rtl="0" eaLnBrk="1" fontAlgn="base" hangingPunct="1">
        <a:spcBef>
          <a:spcPct val="0"/>
        </a:spcBef>
        <a:spcAft>
          <a:spcPct val="0"/>
        </a:spcAft>
        <a:defRPr sz="44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7468A02C-F89A-4767-9AF9-F2AB9C502FCE}" type="datetimeFigureOut">
              <a:rPr lang="en-GB" smtClean="0">
                <a:solidFill>
                  <a:srgbClr val="000000"/>
                </a:solidFill>
              </a:rPr>
              <a:pPr/>
              <a:t>23/03/2017</a:t>
            </a:fld>
            <a:endParaRPr lang="en-GB"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882CFDC-5917-4DCB-8FCA-018C270D72B8}" type="slidenum">
              <a:rPr lang="en-GB" smtClean="0">
                <a:solidFill>
                  <a:srgbClr val="000000"/>
                </a:solidFill>
              </a:rPr>
              <a:pPr/>
              <a:t>‹#›</a:t>
            </a:fld>
            <a:endParaRPr lang="en-GB" dirty="0">
              <a:solidFill>
                <a:srgbClr val="000000"/>
              </a:solidFill>
            </a:endParaRPr>
          </a:p>
        </p:txBody>
      </p:sp>
      <p:sp>
        <p:nvSpPr>
          <p:cNvPr id="1031" name="Text Box 7"/>
          <p:cNvSpPr txBox="1">
            <a:spLocks noChangeArrowheads="1"/>
          </p:cNvSpPr>
          <p:nvPr/>
        </p:nvSpPr>
        <p:spPr bwMode="auto">
          <a:xfrm>
            <a:off x="228600" y="6172200"/>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dirty="0">
                <a:solidFill>
                  <a:srgbClr val="808080"/>
                </a:solidFill>
                <a:latin typeface="Arial" charset="0"/>
                <a:ea typeface="ＭＳ Ｐゴシック" pitchFamily="116" charset="-128"/>
              </a:rPr>
              <a:t>www.halton.gov.uk</a:t>
            </a:r>
          </a:p>
        </p:txBody>
      </p:sp>
      <p:pic>
        <p:nvPicPr>
          <p:cNvPr id="1032" name="Picture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86600" y="5335588"/>
            <a:ext cx="2057400" cy="1522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3741954"/>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charset="0"/>
        </a:defRPr>
      </a:lvl2pPr>
      <a:lvl3pPr algn="ctr" rtl="0" eaLnBrk="1" fontAlgn="base" hangingPunct="1">
        <a:spcBef>
          <a:spcPct val="0"/>
        </a:spcBef>
        <a:spcAft>
          <a:spcPct val="0"/>
        </a:spcAft>
        <a:defRPr sz="4400">
          <a:solidFill>
            <a:schemeClr val="tx2"/>
          </a:solidFill>
          <a:latin typeface="Times" charset="0"/>
        </a:defRPr>
      </a:lvl3pPr>
      <a:lvl4pPr algn="ctr" rtl="0" eaLnBrk="1" fontAlgn="base" hangingPunct="1">
        <a:spcBef>
          <a:spcPct val="0"/>
        </a:spcBef>
        <a:spcAft>
          <a:spcPct val="0"/>
        </a:spcAft>
        <a:defRPr sz="4400">
          <a:solidFill>
            <a:schemeClr val="tx2"/>
          </a:solidFill>
          <a:latin typeface="Times" charset="0"/>
        </a:defRPr>
      </a:lvl4pPr>
      <a:lvl5pPr algn="ctr" rtl="0" eaLnBrk="1" fontAlgn="base" hangingPunct="1">
        <a:spcBef>
          <a:spcPct val="0"/>
        </a:spcBef>
        <a:spcAft>
          <a:spcPct val="0"/>
        </a:spcAft>
        <a:defRPr sz="4400">
          <a:solidFill>
            <a:schemeClr val="tx2"/>
          </a:solidFill>
          <a:latin typeface="Times" charset="0"/>
        </a:defRPr>
      </a:lvl5pPr>
      <a:lvl6pPr marL="457200" algn="ctr" rtl="0" eaLnBrk="1" fontAlgn="base" hangingPunct="1">
        <a:spcBef>
          <a:spcPct val="0"/>
        </a:spcBef>
        <a:spcAft>
          <a:spcPct val="0"/>
        </a:spcAft>
        <a:defRPr sz="4400">
          <a:solidFill>
            <a:schemeClr val="tx2"/>
          </a:solidFill>
          <a:latin typeface="Times" charset="0"/>
        </a:defRPr>
      </a:lvl6pPr>
      <a:lvl7pPr marL="914400" algn="ctr" rtl="0" eaLnBrk="1" fontAlgn="base" hangingPunct="1">
        <a:spcBef>
          <a:spcPct val="0"/>
        </a:spcBef>
        <a:spcAft>
          <a:spcPct val="0"/>
        </a:spcAft>
        <a:defRPr sz="4400">
          <a:solidFill>
            <a:schemeClr val="tx2"/>
          </a:solidFill>
          <a:latin typeface="Times" charset="0"/>
        </a:defRPr>
      </a:lvl7pPr>
      <a:lvl8pPr marL="1371600" algn="ctr" rtl="0" eaLnBrk="1" fontAlgn="base" hangingPunct="1">
        <a:spcBef>
          <a:spcPct val="0"/>
        </a:spcBef>
        <a:spcAft>
          <a:spcPct val="0"/>
        </a:spcAft>
        <a:defRPr sz="4400">
          <a:solidFill>
            <a:schemeClr val="tx2"/>
          </a:solidFill>
          <a:latin typeface="Times" charset="0"/>
        </a:defRPr>
      </a:lvl8pPr>
      <a:lvl9pPr marL="1828800" algn="ctr" rtl="0" eaLnBrk="1" fontAlgn="base" hangingPunct="1">
        <a:spcBef>
          <a:spcPct val="0"/>
        </a:spcBef>
        <a:spcAft>
          <a:spcPct val="0"/>
        </a:spcAft>
        <a:defRPr sz="44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9.xml"/><Relationship Id="rId1" Type="http://schemas.openxmlformats.org/officeDocument/2006/relationships/slideLayout" Target="../slideLayouts/slideLayout40.xml"/><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7.xml"/></Relationships>
</file>

<file path=ppt/slides/_rels/slide2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0.xml"/><Relationship Id="rId1" Type="http://schemas.openxmlformats.org/officeDocument/2006/relationships/slideLayout" Target="../slideLayouts/slideLayout40.xml"/><Relationship Id="rId4" Type="http://schemas.openxmlformats.org/officeDocument/2006/relationships/image" Target="../media/image10.jp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hyperlink" Target="http://office.microsoft.com/en-gb/images/redir/MP900448575.aspx"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7.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5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5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5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3568" y="980728"/>
            <a:ext cx="7772400" cy="2088232"/>
          </a:xfrm>
        </p:spPr>
        <p:txBody>
          <a:bodyPr>
            <a:normAutofit/>
          </a:bodyPr>
          <a:lstStyle/>
          <a:p>
            <a:r>
              <a:rPr lang="en-GB" sz="4800"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Managing Allegations </a:t>
            </a:r>
            <a:r>
              <a:rPr lang="en-GB" sz="4800" dirty="0">
                <a:solidFill>
                  <a:schemeClr val="bg2">
                    <a:lumMod val="75000"/>
                  </a:schemeClr>
                </a:solidFill>
                <a:effectLst>
                  <a:outerShdw blurRad="38100" dist="38100" dir="2700000" algn="tl">
                    <a:srgbClr val="000000">
                      <a:alpha val="43137"/>
                    </a:srgbClr>
                  </a:outerShdw>
                </a:effectLst>
                <a:latin typeface="Calibri" panose="020F0502020204030204" pitchFamily="34" charset="0"/>
              </a:rPr>
              <a:t>A</a:t>
            </a:r>
            <a:r>
              <a:rPr lang="en-GB" sz="4800"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gainst Adults Briefings</a:t>
            </a:r>
            <a:endParaRPr lang="en-GB" sz="4800"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5" name="Subtitle 4"/>
          <p:cNvSpPr>
            <a:spLocks noGrp="1"/>
          </p:cNvSpPr>
          <p:nvPr>
            <p:ph type="subTitle" idx="1"/>
          </p:nvPr>
        </p:nvSpPr>
        <p:spPr>
          <a:xfrm>
            <a:off x="971600" y="3573016"/>
            <a:ext cx="7128792" cy="2664296"/>
          </a:xfrm>
        </p:spPr>
        <p:txBody>
          <a:bodyPr/>
          <a:lstStyle/>
          <a:p>
            <a:r>
              <a:rPr lang="en-GB" b="1" dirty="0" smtClean="0">
                <a:solidFill>
                  <a:schemeClr val="bg2">
                    <a:lumMod val="75000"/>
                  </a:schemeClr>
                </a:solidFill>
                <a:latin typeface="Calibri" panose="020F0502020204030204" pitchFamily="34" charset="0"/>
              </a:rPr>
              <a:t>Katherine Appleton </a:t>
            </a:r>
            <a:r>
              <a:rPr lang="en-GB" dirty="0" smtClean="0">
                <a:solidFill>
                  <a:schemeClr val="bg2">
                    <a:lumMod val="75000"/>
                  </a:schemeClr>
                </a:solidFill>
                <a:latin typeface="Calibri" panose="020F0502020204030204" pitchFamily="34" charset="0"/>
              </a:rPr>
              <a:t>– Local Authority Designated Officer</a:t>
            </a:r>
          </a:p>
        </p:txBody>
      </p:sp>
    </p:spTree>
    <p:extLst>
      <p:ext uri="{BB962C8B-B14F-4D97-AF65-F5344CB8AC3E}">
        <p14:creationId xmlns:p14="http://schemas.microsoft.com/office/powerpoint/2010/main" val="1464716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Gut feelings</a:t>
            </a:r>
            <a:endParaRPr lang="en-GB" dirty="0"/>
          </a:p>
        </p:txBody>
      </p:sp>
      <p:sp>
        <p:nvSpPr>
          <p:cNvPr id="3" name="Content Placeholder 2"/>
          <p:cNvSpPr>
            <a:spLocks noGrp="1"/>
          </p:cNvSpPr>
          <p:nvPr>
            <p:ph idx="1"/>
          </p:nvPr>
        </p:nvSpPr>
        <p:spPr/>
        <p:txBody>
          <a:bodyPr/>
          <a:lstStyle/>
          <a:p>
            <a:r>
              <a:rPr lang="en-GB" dirty="0" smtClean="0"/>
              <a:t>In all the cases mentioned professionals talked about gut feelings</a:t>
            </a:r>
          </a:p>
          <a:p>
            <a:r>
              <a:rPr lang="en-GB" dirty="0" smtClean="0"/>
              <a:t>Some discussed knowing there was something not quite right</a:t>
            </a:r>
          </a:p>
          <a:p>
            <a:r>
              <a:rPr lang="en-GB" dirty="0" smtClean="0"/>
              <a:t>He gave me the creeps</a:t>
            </a:r>
          </a:p>
          <a:p>
            <a:r>
              <a:rPr lang="en-GB" dirty="0" smtClean="0"/>
              <a:t>She’s eccentric</a:t>
            </a:r>
          </a:p>
          <a:p>
            <a:r>
              <a:rPr lang="en-GB" dirty="0" smtClean="0"/>
              <a:t>He was lovely so polite</a:t>
            </a:r>
            <a:endParaRPr lang="en-GB" dirty="0"/>
          </a:p>
        </p:txBody>
      </p:sp>
    </p:spTree>
    <p:extLst>
      <p:ext uri="{BB962C8B-B14F-4D97-AF65-F5344CB8AC3E}">
        <p14:creationId xmlns:p14="http://schemas.microsoft.com/office/powerpoint/2010/main" val="2075354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GUT FEELING</a:t>
            </a:r>
            <a:endParaRPr lang="en-GB" dirty="0"/>
          </a:p>
        </p:txBody>
      </p:sp>
      <p:sp>
        <p:nvSpPr>
          <p:cNvPr id="3" name="Content Placeholder 2"/>
          <p:cNvSpPr>
            <a:spLocks noGrp="1"/>
          </p:cNvSpPr>
          <p:nvPr>
            <p:ph idx="1"/>
          </p:nvPr>
        </p:nvSpPr>
        <p:spPr/>
        <p:txBody>
          <a:bodyPr/>
          <a:lstStyle/>
          <a:p>
            <a:r>
              <a:rPr lang="en-GB" dirty="0" smtClean="0"/>
              <a:t>Humans were born with certain responses </a:t>
            </a:r>
          </a:p>
          <a:p>
            <a:r>
              <a:rPr lang="en-GB" dirty="0" smtClean="0"/>
              <a:t>Fight or flight</a:t>
            </a:r>
          </a:p>
          <a:p>
            <a:r>
              <a:rPr lang="en-GB" dirty="0" smtClean="0"/>
              <a:t>Gut feelings</a:t>
            </a:r>
            <a:endParaRPr lang="en-GB" dirty="0"/>
          </a:p>
        </p:txBody>
      </p:sp>
    </p:spTree>
    <p:extLst>
      <p:ext uri="{BB962C8B-B14F-4D97-AF65-F5344CB8AC3E}">
        <p14:creationId xmlns:p14="http://schemas.microsoft.com/office/powerpoint/2010/main" val="742824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Commonalities with the offenders</a:t>
            </a:r>
            <a:endParaRPr lang="en-GB" dirty="0"/>
          </a:p>
        </p:txBody>
      </p:sp>
      <p:sp>
        <p:nvSpPr>
          <p:cNvPr id="3" name="Content Placeholder 2"/>
          <p:cNvSpPr>
            <a:spLocks noGrp="1"/>
          </p:cNvSpPr>
          <p:nvPr>
            <p:ph idx="1"/>
          </p:nvPr>
        </p:nvSpPr>
        <p:spPr/>
        <p:txBody>
          <a:bodyPr/>
          <a:lstStyle/>
          <a:p>
            <a:r>
              <a:rPr lang="en-US" dirty="0"/>
              <a:t>Recent loss of relationships/ emotional closeness</a:t>
            </a:r>
          </a:p>
          <a:p>
            <a:pPr marL="0" indent="0">
              <a:buNone/>
            </a:pPr>
            <a:r>
              <a:rPr lang="en-GB" dirty="0"/>
              <a:t>• Emerging sexual orientation</a:t>
            </a:r>
          </a:p>
          <a:p>
            <a:pPr marL="0" indent="0">
              <a:buNone/>
            </a:pPr>
            <a:r>
              <a:rPr lang="en-US" dirty="0"/>
              <a:t>• History of self harm/suicidal thoughts</a:t>
            </a:r>
          </a:p>
          <a:p>
            <a:r>
              <a:rPr lang="en-GB" b="1" dirty="0"/>
              <a:t>Rule breaking</a:t>
            </a:r>
          </a:p>
          <a:p>
            <a:pPr marL="0" indent="0">
              <a:buNone/>
            </a:pPr>
            <a:r>
              <a:rPr lang="en-US" dirty="0"/>
              <a:t>• Some offenders showed patterns of rule </a:t>
            </a:r>
            <a:r>
              <a:rPr lang="en-US" dirty="0" smtClean="0"/>
              <a:t>breaking</a:t>
            </a:r>
            <a:endParaRPr lang="en-US" dirty="0"/>
          </a:p>
        </p:txBody>
      </p:sp>
    </p:spTree>
    <p:extLst>
      <p:ext uri="{BB962C8B-B14F-4D97-AF65-F5344CB8AC3E}">
        <p14:creationId xmlns:p14="http://schemas.microsoft.com/office/powerpoint/2010/main" val="3033038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commonalities</a:t>
            </a:r>
            <a:endParaRPr lang="en-GB" dirty="0"/>
          </a:p>
        </p:txBody>
      </p:sp>
      <p:sp>
        <p:nvSpPr>
          <p:cNvPr id="3" name="Content Placeholder 2"/>
          <p:cNvSpPr>
            <a:spLocks noGrp="1"/>
          </p:cNvSpPr>
          <p:nvPr>
            <p:ph idx="1"/>
          </p:nvPr>
        </p:nvSpPr>
        <p:spPr/>
        <p:txBody>
          <a:bodyPr/>
          <a:lstStyle/>
          <a:p>
            <a:r>
              <a:rPr lang="en-GB" dirty="0" smtClean="0"/>
              <a:t>Own </a:t>
            </a:r>
            <a:r>
              <a:rPr lang="en-GB" dirty="0"/>
              <a:t>experience of abuse</a:t>
            </a:r>
          </a:p>
          <a:p>
            <a:r>
              <a:rPr lang="en-GB" dirty="0" smtClean="0"/>
              <a:t>Work </a:t>
            </a:r>
            <a:r>
              <a:rPr lang="en-GB" dirty="0"/>
              <a:t>related stressors</a:t>
            </a:r>
          </a:p>
          <a:p>
            <a:pPr marL="0" indent="0">
              <a:buNone/>
            </a:pPr>
            <a:r>
              <a:rPr lang="en-US" dirty="0"/>
              <a:t>• Lack of support; working many </a:t>
            </a:r>
            <a:r>
              <a:rPr lang="en-US" dirty="0" smtClean="0"/>
              <a:t>hours</a:t>
            </a:r>
          </a:p>
          <a:p>
            <a:r>
              <a:rPr lang="en-US" dirty="0" smtClean="0"/>
              <a:t>Some showed generally they were rule breaker</a:t>
            </a:r>
            <a:endParaRPr lang="en-GB" dirty="0"/>
          </a:p>
        </p:txBody>
      </p:sp>
    </p:spTree>
    <p:extLst>
      <p:ext uri="{BB962C8B-B14F-4D97-AF65-F5344CB8AC3E}">
        <p14:creationId xmlns:p14="http://schemas.microsoft.com/office/powerpoint/2010/main" val="419769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BICHARD</a:t>
            </a:r>
            <a:endParaRPr lang="en-GB" dirty="0"/>
          </a:p>
        </p:txBody>
      </p:sp>
      <p:sp>
        <p:nvSpPr>
          <p:cNvPr id="3" name="Content Placeholder 2"/>
          <p:cNvSpPr>
            <a:spLocks noGrp="1"/>
          </p:cNvSpPr>
          <p:nvPr>
            <p:ph idx="1"/>
          </p:nvPr>
        </p:nvSpPr>
        <p:spPr/>
        <p:txBody>
          <a:bodyPr/>
          <a:lstStyle/>
          <a:p>
            <a:pPr marL="0" indent="0">
              <a:buNone/>
            </a:pPr>
            <a:r>
              <a:rPr lang="en-US" sz="2400" dirty="0"/>
              <a:t>For those agencies whose job it is</a:t>
            </a:r>
          </a:p>
          <a:p>
            <a:pPr marL="0" indent="0">
              <a:buNone/>
            </a:pPr>
            <a:r>
              <a:rPr lang="en-US" sz="2400" dirty="0"/>
              <a:t>to protect children and vulnerable</a:t>
            </a:r>
          </a:p>
          <a:p>
            <a:pPr marL="0" indent="0">
              <a:buNone/>
            </a:pPr>
            <a:r>
              <a:rPr lang="en-US" sz="2400" dirty="0"/>
              <a:t>people, the harsh reality is that if a</a:t>
            </a:r>
          </a:p>
          <a:p>
            <a:pPr marL="0" indent="0">
              <a:buNone/>
            </a:pPr>
            <a:r>
              <a:rPr lang="en-GB" sz="2400" dirty="0"/>
              <a:t>sufficiently devious person is</a:t>
            </a:r>
          </a:p>
          <a:p>
            <a:pPr marL="0" indent="0">
              <a:buNone/>
            </a:pPr>
            <a:r>
              <a:rPr lang="en-GB" sz="2400" dirty="0"/>
              <a:t>determined to seek out</a:t>
            </a:r>
          </a:p>
          <a:p>
            <a:pPr marL="0" indent="0">
              <a:buNone/>
            </a:pPr>
            <a:r>
              <a:rPr lang="en-US" sz="2400" dirty="0"/>
              <a:t>opportunities to work their evil, no</a:t>
            </a:r>
          </a:p>
          <a:p>
            <a:pPr marL="0" indent="0">
              <a:buNone/>
            </a:pPr>
            <a:r>
              <a:rPr lang="en-US" sz="2400" dirty="0"/>
              <a:t>one can guarantee that they will be</a:t>
            </a:r>
          </a:p>
          <a:p>
            <a:pPr marL="0" indent="0">
              <a:buNone/>
            </a:pPr>
            <a:r>
              <a:rPr lang="en-US" sz="2400" dirty="0"/>
              <a:t>stopped. Our task is to make it as</a:t>
            </a:r>
          </a:p>
          <a:p>
            <a:pPr marL="0" indent="0">
              <a:buNone/>
            </a:pPr>
            <a:r>
              <a:rPr lang="en-US" sz="2400" dirty="0"/>
              <a:t>difficult as possible for them to</a:t>
            </a:r>
          </a:p>
          <a:p>
            <a:pPr marL="0" indent="0">
              <a:buNone/>
            </a:pPr>
            <a:r>
              <a:rPr lang="en-GB" sz="2400" dirty="0"/>
              <a:t>succeed…”</a:t>
            </a:r>
          </a:p>
        </p:txBody>
      </p:sp>
    </p:spTree>
    <p:extLst>
      <p:ext uri="{BB962C8B-B14F-4D97-AF65-F5344CB8AC3E}">
        <p14:creationId xmlns:p14="http://schemas.microsoft.com/office/powerpoint/2010/main" val="1196241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Mary Faithful foundation</a:t>
            </a:r>
            <a:endParaRPr lang="en-GB" dirty="0"/>
          </a:p>
        </p:txBody>
      </p:sp>
      <p:sp>
        <p:nvSpPr>
          <p:cNvPr id="3" name="Content Placeholder 2"/>
          <p:cNvSpPr>
            <a:spLocks noGrp="1"/>
          </p:cNvSpPr>
          <p:nvPr>
            <p:ph idx="1"/>
          </p:nvPr>
        </p:nvSpPr>
        <p:spPr/>
        <p:txBody>
          <a:bodyPr/>
          <a:lstStyle/>
          <a:p>
            <a:r>
              <a:rPr lang="en-GB" dirty="0" smtClean="0"/>
              <a:t>Reduce the risks </a:t>
            </a:r>
          </a:p>
          <a:p>
            <a:r>
              <a:rPr lang="en-GB" dirty="0" smtClean="0"/>
              <a:t>Increase the difficulty for the offence to occur</a:t>
            </a:r>
          </a:p>
          <a:p>
            <a:r>
              <a:rPr lang="en-GB" dirty="0" smtClean="0"/>
              <a:t>Think about transparency</a:t>
            </a:r>
          </a:p>
          <a:p>
            <a:r>
              <a:rPr lang="en-GB" dirty="0" smtClean="0"/>
              <a:t>Develop a culture of challenge</a:t>
            </a:r>
          </a:p>
          <a:p>
            <a:r>
              <a:rPr lang="en-GB" dirty="0" smtClean="0"/>
              <a:t>Develop a setting that implements its standards visually</a:t>
            </a:r>
            <a:endParaRPr lang="en-GB" dirty="0"/>
          </a:p>
        </p:txBody>
      </p:sp>
    </p:spTree>
    <p:extLst>
      <p:ext uri="{BB962C8B-B14F-4D97-AF65-F5344CB8AC3E}">
        <p14:creationId xmlns:p14="http://schemas.microsoft.com/office/powerpoint/2010/main" val="3602675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create a positive environment</a:t>
            </a:r>
            <a:endParaRPr lang="en-GB" dirty="0"/>
          </a:p>
        </p:txBody>
      </p:sp>
      <p:sp>
        <p:nvSpPr>
          <p:cNvPr id="3" name="Content Placeholder 2"/>
          <p:cNvSpPr>
            <a:spLocks noGrp="1"/>
          </p:cNvSpPr>
          <p:nvPr>
            <p:ph idx="1"/>
          </p:nvPr>
        </p:nvSpPr>
        <p:spPr/>
        <p:txBody>
          <a:bodyPr/>
          <a:lstStyle/>
          <a:p>
            <a:r>
              <a:rPr lang="en-GB" dirty="0" smtClean="0"/>
              <a:t>Residential Homes</a:t>
            </a:r>
          </a:p>
          <a:p>
            <a:r>
              <a:rPr lang="en-GB" dirty="0" smtClean="0"/>
              <a:t>Foster placements</a:t>
            </a:r>
          </a:p>
          <a:p>
            <a:r>
              <a:rPr lang="en-GB" dirty="0" smtClean="0"/>
              <a:t>Schools</a:t>
            </a:r>
          </a:p>
          <a:p>
            <a:r>
              <a:rPr lang="en-GB" dirty="0" err="1" smtClean="0"/>
              <a:t>Nurserys</a:t>
            </a:r>
            <a:endParaRPr lang="en-GB" dirty="0" smtClean="0"/>
          </a:p>
          <a:p>
            <a:r>
              <a:rPr lang="en-GB" dirty="0" smtClean="0"/>
              <a:t>Child minders</a:t>
            </a:r>
          </a:p>
          <a:p>
            <a:r>
              <a:rPr lang="en-GB" dirty="0" smtClean="0"/>
              <a:t>Community groups</a:t>
            </a:r>
          </a:p>
          <a:p>
            <a:endParaRPr lang="en-GB" dirty="0"/>
          </a:p>
        </p:txBody>
      </p:sp>
    </p:spTree>
    <p:extLst>
      <p:ext uri="{BB962C8B-B14F-4D97-AF65-F5344CB8AC3E}">
        <p14:creationId xmlns:p14="http://schemas.microsoft.com/office/powerpoint/2010/main" val="931820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What is an Allegation?</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5" name="Content Placeholder 2"/>
          <p:cNvSpPr>
            <a:spLocks noGrp="1"/>
          </p:cNvSpPr>
          <p:nvPr>
            <p:ph idx="1"/>
          </p:nvPr>
        </p:nvSpPr>
        <p:spPr>
          <a:xfrm>
            <a:off x="457200" y="1600201"/>
            <a:ext cx="8229600" cy="4133056"/>
          </a:xfrm>
        </p:spPr>
        <p:txBody>
          <a:bodyPr>
            <a:noAutofit/>
          </a:bodyPr>
          <a:lstStyle/>
          <a:p>
            <a:pPr marL="0" indent="0">
              <a:spcBef>
                <a:spcPct val="50000"/>
              </a:spcBef>
              <a:buNone/>
            </a:pPr>
            <a:r>
              <a:rPr lang="en-GB" sz="2800" b="1" i="1" dirty="0" smtClean="0">
                <a:solidFill>
                  <a:schemeClr val="bg1">
                    <a:lumMod val="50000"/>
                  </a:schemeClr>
                </a:solidFill>
                <a:latin typeface="Calibri" panose="020F0502020204030204" pitchFamily="34" charset="0"/>
                <a:cs typeface="Arial" pitchFamily="34" charset="0"/>
              </a:rPr>
              <a:t>When a person who works with children has:</a:t>
            </a:r>
          </a:p>
          <a:p>
            <a:pPr marL="0" indent="0">
              <a:spcBef>
                <a:spcPct val="50000"/>
              </a:spcBef>
              <a:buNone/>
            </a:pPr>
            <a:endParaRPr lang="en-GB" sz="1200" i="1" dirty="0" smtClean="0">
              <a:solidFill>
                <a:schemeClr val="bg1">
                  <a:lumMod val="50000"/>
                </a:schemeClr>
              </a:solidFill>
              <a:latin typeface="Calibri" panose="020F0502020204030204" pitchFamily="34" charset="0"/>
              <a:cs typeface="Arial" pitchFamily="34" charset="0"/>
            </a:endParaRPr>
          </a:p>
          <a:p>
            <a:pPr>
              <a:spcBef>
                <a:spcPct val="50000"/>
              </a:spcBef>
              <a:buFont typeface="Wingdings" pitchFamily="2" charset="2"/>
              <a:buChar char="§"/>
            </a:pPr>
            <a:r>
              <a:rPr lang="en-GB" sz="2400" dirty="0" smtClean="0">
                <a:solidFill>
                  <a:schemeClr val="bg1">
                    <a:lumMod val="50000"/>
                  </a:schemeClr>
                </a:solidFill>
                <a:latin typeface="Calibri" panose="020F0502020204030204" pitchFamily="34" charset="0"/>
                <a:cs typeface="Arial" pitchFamily="34" charset="0"/>
              </a:rPr>
              <a:t>behaved in a way that has harmed, or may have harmed, a child;</a:t>
            </a:r>
          </a:p>
          <a:p>
            <a:pPr>
              <a:spcBef>
                <a:spcPct val="50000"/>
              </a:spcBef>
              <a:buFont typeface="Wingdings" pitchFamily="2" charset="2"/>
              <a:buChar char="§"/>
            </a:pPr>
            <a:r>
              <a:rPr lang="en-GB" sz="2400" dirty="0" smtClean="0">
                <a:solidFill>
                  <a:schemeClr val="bg1">
                    <a:lumMod val="50000"/>
                  </a:schemeClr>
                </a:solidFill>
                <a:latin typeface="Calibri" panose="020F0502020204030204" pitchFamily="34" charset="0"/>
                <a:cs typeface="Arial" pitchFamily="34" charset="0"/>
              </a:rPr>
              <a:t>possibly committed a criminal offence against or related to a child; or</a:t>
            </a:r>
          </a:p>
          <a:p>
            <a:pPr>
              <a:spcBef>
                <a:spcPct val="50000"/>
              </a:spcBef>
              <a:buFont typeface="Wingdings" pitchFamily="2" charset="2"/>
              <a:buChar char="§"/>
            </a:pPr>
            <a:r>
              <a:rPr lang="en-GB" sz="2400" dirty="0" smtClean="0">
                <a:solidFill>
                  <a:schemeClr val="bg1">
                    <a:lumMod val="50000"/>
                  </a:schemeClr>
                </a:solidFill>
                <a:latin typeface="Calibri" panose="020F0502020204030204" pitchFamily="34" charset="0"/>
                <a:cs typeface="Arial" pitchFamily="34" charset="0"/>
              </a:rPr>
              <a:t>behaved towards a child or children in a way that indicates they may pose a risk of harm to children</a:t>
            </a:r>
          </a:p>
        </p:txBody>
      </p:sp>
    </p:spTree>
    <p:extLst>
      <p:ext uri="{BB962C8B-B14F-4D97-AF65-F5344CB8AC3E}">
        <p14:creationId xmlns:p14="http://schemas.microsoft.com/office/powerpoint/2010/main" val="2427129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404664"/>
            <a:ext cx="8229600" cy="864096"/>
          </a:xfrm>
          <a:prstGeom prst="rect">
            <a:avLst/>
          </a:prstGeom>
        </p:spPr>
        <p:txBody>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charset="0"/>
              </a:defRPr>
            </a:lvl2pPr>
            <a:lvl3pPr algn="ctr" rtl="0" eaLnBrk="1" fontAlgn="base" hangingPunct="1">
              <a:spcBef>
                <a:spcPct val="0"/>
              </a:spcBef>
              <a:spcAft>
                <a:spcPct val="0"/>
              </a:spcAft>
              <a:defRPr sz="4400">
                <a:solidFill>
                  <a:schemeClr val="tx2"/>
                </a:solidFill>
                <a:latin typeface="Times" charset="0"/>
              </a:defRPr>
            </a:lvl3pPr>
            <a:lvl4pPr algn="ctr" rtl="0" eaLnBrk="1" fontAlgn="base" hangingPunct="1">
              <a:spcBef>
                <a:spcPct val="0"/>
              </a:spcBef>
              <a:spcAft>
                <a:spcPct val="0"/>
              </a:spcAft>
              <a:defRPr sz="4400">
                <a:solidFill>
                  <a:schemeClr val="tx2"/>
                </a:solidFill>
                <a:latin typeface="Times" charset="0"/>
              </a:defRPr>
            </a:lvl4pPr>
            <a:lvl5pPr algn="ctr" rtl="0" eaLnBrk="1" fontAlgn="base" hangingPunct="1">
              <a:spcBef>
                <a:spcPct val="0"/>
              </a:spcBef>
              <a:spcAft>
                <a:spcPct val="0"/>
              </a:spcAft>
              <a:defRPr sz="4400">
                <a:solidFill>
                  <a:schemeClr val="tx2"/>
                </a:solidFill>
                <a:latin typeface="Times" charset="0"/>
              </a:defRPr>
            </a:lvl5pPr>
            <a:lvl6pPr marL="457200" algn="ctr" rtl="0" eaLnBrk="1" fontAlgn="base" hangingPunct="1">
              <a:spcBef>
                <a:spcPct val="0"/>
              </a:spcBef>
              <a:spcAft>
                <a:spcPct val="0"/>
              </a:spcAft>
              <a:defRPr sz="4400">
                <a:solidFill>
                  <a:schemeClr val="tx2"/>
                </a:solidFill>
                <a:latin typeface="Times" charset="0"/>
              </a:defRPr>
            </a:lvl6pPr>
            <a:lvl7pPr marL="914400" algn="ctr" rtl="0" eaLnBrk="1" fontAlgn="base" hangingPunct="1">
              <a:spcBef>
                <a:spcPct val="0"/>
              </a:spcBef>
              <a:spcAft>
                <a:spcPct val="0"/>
              </a:spcAft>
              <a:defRPr sz="4400">
                <a:solidFill>
                  <a:schemeClr val="tx2"/>
                </a:solidFill>
                <a:latin typeface="Times" charset="0"/>
              </a:defRPr>
            </a:lvl7pPr>
            <a:lvl8pPr marL="1371600" algn="ctr" rtl="0" eaLnBrk="1" fontAlgn="base" hangingPunct="1">
              <a:spcBef>
                <a:spcPct val="0"/>
              </a:spcBef>
              <a:spcAft>
                <a:spcPct val="0"/>
              </a:spcAft>
              <a:defRPr sz="4400">
                <a:solidFill>
                  <a:schemeClr val="tx2"/>
                </a:solidFill>
                <a:latin typeface="Times" charset="0"/>
              </a:defRPr>
            </a:lvl8pPr>
            <a:lvl9pPr marL="1828800" algn="ctr" rtl="0" eaLnBrk="1" fontAlgn="base" hangingPunct="1">
              <a:spcBef>
                <a:spcPct val="0"/>
              </a:spcBef>
              <a:spcAft>
                <a:spcPct val="0"/>
              </a:spcAft>
              <a:defRPr sz="4400">
                <a:solidFill>
                  <a:schemeClr val="tx2"/>
                </a:solidFill>
                <a:latin typeface="Times" charset="0"/>
              </a:defRPr>
            </a:lvl9pPr>
          </a:lstStyle>
          <a:p>
            <a:r>
              <a:rPr lang="en-GB" kern="0" dirty="0" smtClean="0">
                <a:solidFill>
                  <a:srgbClr val="808080">
                    <a:lumMod val="75000"/>
                  </a:srgbClr>
                </a:solidFill>
                <a:effectLst>
                  <a:outerShdw blurRad="38100" dist="38100" dir="2700000" algn="tl">
                    <a:srgbClr val="000000">
                      <a:alpha val="43137"/>
                    </a:srgbClr>
                  </a:outerShdw>
                </a:effectLst>
                <a:latin typeface="Calibri" panose="020F0502020204030204" pitchFamily="34" charset="0"/>
              </a:rPr>
              <a:t>LADO is not responsible for…</a:t>
            </a:r>
            <a:endParaRPr lang="en-GB" kern="0" dirty="0">
              <a:solidFill>
                <a:srgbClr val="808080">
                  <a:lumMod val="75000"/>
                </a:srgbClr>
              </a:solidFill>
              <a:effectLst>
                <a:outerShdw blurRad="38100" dist="38100" dir="2700000" algn="tl">
                  <a:srgbClr val="000000">
                    <a:alpha val="43137"/>
                  </a:srgbClr>
                </a:outerShdw>
              </a:effectLst>
              <a:latin typeface="Calibri" panose="020F0502020204030204" pitchFamily="34" charset="0"/>
            </a:endParaRPr>
          </a:p>
        </p:txBody>
      </p:sp>
      <p:sp>
        <p:nvSpPr>
          <p:cNvPr id="3" name="Rectangle 2"/>
          <p:cNvSpPr txBox="1">
            <a:spLocks noChangeArrowheads="1"/>
          </p:cNvSpPr>
          <p:nvPr/>
        </p:nvSpPr>
        <p:spPr>
          <a:xfrm>
            <a:off x="457200" y="1268760"/>
            <a:ext cx="8075240" cy="4680520"/>
          </a:xfrm>
          <a:prstGeom prst="rect">
            <a:avLst/>
          </a:prstGeom>
        </p:spPr>
        <p:txBody>
          <a:bodyPr>
            <a:normAutofit lnSpcReduction="10000"/>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r>
              <a:rPr lang="en-GB" sz="2400" b="1" kern="0" dirty="0" smtClean="0">
                <a:solidFill>
                  <a:schemeClr val="bg2">
                    <a:lumMod val="75000"/>
                  </a:schemeClr>
                </a:solidFill>
                <a:latin typeface="Calibri" panose="020F0502020204030204" pitchFamily="34" charset="0"/>
              </a:rPr>
              <a:t>Issues of suitability</a:t>
            </a:r>
            <a:endParaRPr lang="en-GB" sz="2400" b="1" kern="0" dirty="0" smtClean="0">
              <a:solidFill>
                <a:schemeClr val="bg2">
                  <a:lumMod val="75000"/>
                </a:schemeClr>
              </a:solidFill>
            </a:endParaRPr>
          </a:p>
          <a:p>
            <a:pPr marL="0" indent="0" algn="just">
              <a:buNone/>
            </a:pPr>
            <a:r>
              <a:rPr lang="en-GB" sz="2400" kern="0" dirty="0" smtClean="0">
                <a:solidFill>
                  <a:schemeClr val="bg2">
                    <a:lumMod val="75000"/>
                  </a:schemeClr>
                </a:solidFill>
                <a:latin typeface="Calibri" panose="020F0502020204030204" pitchFamily="34" charset="0"/>
              </a:rPr>
              <a:t>Where an employee is being investigated for an offence against an adult, or their behaviour in their personal lives brings into question their suitability to work with children, it is the responsibility of the employer to determine issues of suitability and take appropriate action </a:t>
            </a:r>
          </a:p>
          <a:p>
            <a:pPr algn="just"/>
            <a:r>
              <a:rPr lang="en-GB" sz="2400" b="1" kern="0" dirty="0" smtClean="0">
                <a:solidFill>
                  <a:schemeClr val="bg2">
                    <a:lumMod val="75000"/>
                  </a:schemeClr>
                </a:solidFill>
                <a:latin typeface="Calibri" panose="020F0502020204030204" pitchFamily="34" charset="0"/>
              </a:rPr>
              <a:t>Undertaking investigations</a:t>
            </a:r>
          </a:p>
          <a:p>
            <a:pPr marL="0" indent="0" algn="just">
              <a:buNone/>
            </a:pPr>
            <a:r>
              <a:rPr lang="en-GB" sz="2400" kern="0" dirty="0" smtClean="0">
                <a:solidFill>
                  <a:schemeClr val="bg2">
                    <a:lumMod val="75000"/>
                  </a:schemeClr>
                </a:solidFill>
                <a:latin typeface="Calibri" panose="020F0502020204030204" pitchFamily="34" charset="0"/>
              </a:rPr>
              <a:t>It is the role of the employer (or the Police) to conduct investigations into allegations</a:t>
            </a:r>
          </a:p>
          <a:p>
            <a:pPr algn="just"/>
            <a:r>
              <a:rPr lang="en-GB" sz="2400" b="1" kern="0" dirty="0" smtClean="0">
                <a:solidFill>
                  <a:schemeClr val="bg2">
                    <a:lumMod val="75000"/>
                  </a:schemeClr>
                </a:solidFill>
                <a:latin typeface="Calibri" panose="020F0502020204030204" pitchFamily="34" charset="0"/>
              </a:rPr>
              <a:t>Determining the use of suspension</a:t>
            </a:r>
          </a:p>
          <a:p>
            <a:pPr marL="0" indent="0" algn="just">
              <a:buNone/>
            </a:pPr>
            <a:r>
              <a:rPr lang="en-GB" sz="2400" kern="0" dirty="0" smtClean="0">
                <a:solidFill>
                  <a:schemeClr val="bg2">
                    <a:lumMod val="75000"/>
                  </a:schemeClr>
                </a:solidFill>
                <a:latin typeface="Calibri" panose="020F0502020204030204" pitchFamily="34" charset="0"/>
              </a:rPr>
              <a:t>It is the role of the employer to determine whether the suspension of the employee is required</a:t>
            </a:r>
          </a:p>
          <a:p>
            <a:pPr algn="just"/>
            <a:endParaRPr lang="en-GB" sz="2800" b="1" kern="0" dirty="0" smtClean="0">
              <a:solidFill>
                <a:schemeClr val="bg2">
                  <a:lumMod val="75000"/>
                </a:schemeClr>
              </a:solidFill>
              <a:latin typeface="Calibri" panose="020F0502020204030204" pitchFamily="34" charset="0"/>
            </a:endParaRPr>
          </a:p>
        </p:txBody>
      </p:sp>
    </p:spTree>
    <p:extLst>
      <p:ext uri="{BB962C8B-B14F-4D97-AF65-F5344CB8AC3E}">
        <p14:creationId xmlns:p14="http://schemas.microsoft.com/office/powerpoint/2010/main" val="334907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67030" y="171773"/>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dirty="0">
                <a:solidFill>
                  <a:srgbClr val="808080">
                    <a:lumMod val="75000"/>
                  </a:srgbClr>
                </a:solidFill>
                <a:effectLst>
                  <a:outerShdw blurRad="38100" dist="38100" dir="2700000" algn="tl">
                    <a:srgbClr val="000000">
                      <a:alpha val="43137"/>
                    </a:srgbClr>
                  </a:outerShdw>
                </a:effectLst>
                <a:latin typeface="Calibri"/>
              </a:rPr>
              <a:t>T</a:t>
            </a:r>
            <a:r>
              <a:rPr lang="en-GB" dirty="0" smtClean="0">
                <a:solidFill>
                  <a:srgbClr val="808080">
                    <a:lumMod val="75000"/>
                  </a:srgbClr>
                </a:solidFill>
                <a:effectLst>
                  <a:outerShdw blurRad="38100" dist="38100" dir="2700000" algn="tl">
                    <a:srgbClr val="000000">
                      <a:alpha val="43137"/>
                    </a:srgbClr>
                  </a:outerShdw>
                </a:effectLst>
                <a:latin typeface="Calibri"/>
              </a:rPr>
              <a:t>ypes of Harm</a:t>
            </a:r>
            <a:endParaRPr lang="en-GB" dirty="0">
              <a:solidFill>
                <a:srgbClr val="808080">
                  <a:lumMod val="75000"/>
                </a:srgbClr>
              </a:solidFill>
              <a:effectLst>
                <a:outerShdw blurRad="38100" dist="38100" dir="2700000" algn="tl">
                  <a:srgbClr val="000000">
                    <a:alpha val="43137"/>
                  </a:srgbClr>
                </a:outerShdw>
              </a:effectLst>
              <a:latin typeface="Calibri"/>
            </a:endParaRPr>
          </a:p>
        </p:txBody>
      </p:sp>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221759"/>
            <a:ext cx="725032" cy="1093013"/>
          </a:xfrm>
          <a:prstGeom prst="rect">
            <a:avLst/>
          </a:prstGeom>
        </p:spPr>
      </p:pic>
      <p:sp>
        <p:nvSpPr>
          <p:cNvPr id="6" name="Content Placeholder 6"/>
          <p:cNvSpPr txBox="1">
            <a:spLocks/>
          </p:cNvSpPr>
          <p:nvPr/>
        </p:nvSpPr>
        <p:spPr>
          <a:xfrm>
            <a:off x="323528" y="1556792"/>
            <a:ext cx="4185791" cy="4310086"/>
          </a:xfrm>
          <a:prstGeom prst="rect">
            <a:avLst/>
          </a:prstGeom>
          <a:ln w="3175"/>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gn="ctr">
              <a:lnSpc>
                <a:spcPct val="110000"/>
              </a:lnSpc>
              <a:spcBef>
                <a:spcPts val="0"/>
              </a:spcBef>
              <a:buNone/>
              <a:defRPr/>
            </a:pPr>
            <a:r>
              <a:rPr lang="en-GB" sz="3500" b="1" dirty="0" smtClean="0">
                <a:solidFill>
                  <a:srgbClr val="FFFFFF">
                    <a:lumMod val="50000"/>
                  </a:srgbClr>
                </a:solidFill>
                <a:latin typeface="Calibri"/>
              </a:rPr>
              <a:t>SEXUAL</a:t>
            </a:r>
            <a:endParaRPr lang="en-GB" sz="3500" b="1" dirty="0">
              <a:solidFill>
                <a:srgbClr val="FFFFFF">
                  <a:lumMod val="50000"/>
                </a:srgbClr>
              </a:solidFill>
              <a:latin typeface="Calibri"/>
            </a:endParaRPr>
          </a:p>
          <a:p>
            <a:pPr marL="0" indent="0">
              <a:lnSpc>
                <a:spcPct val="110000"/>
              </a:lnSpc>
              <a:spcBef>
                <a:spcPts val="0"/>
              </a:spcBef>
              <a:buNone/>
              <a:defRPr/>
            </a:pPr>
            <a:r>
              <a:rPr lang="en-GB" b="1" dirty="0" smtClean="0">
                <a:solidFill>
                  <a:srgbClr val="FFFFFF">
                    <a:lumMod val="50000"/>
                  </a:srgbClr>
                </a:solidFill>
                <a:latin typeface="Calibri"/>
              </a:rPr>
              <a:t>Includes…</a:t>
            </a:r>
          </a:p>
          <a:p>
            <a:pPr>
              <a:lnSpc>
                <a:spcPct val="110000"/>
              </a:lnSpc>
              <a:spcBef>
                <a:spcPts val="0"/>
              </a:spcBef>
              <a:defRPr/>
            </a:pPr>
            <a:r>
              <a:rPr lang="en-GB" dirty="0" smtClean="0">
                <a:solidFill>
                  <a:srgbClr val="FFFFFF">
                    <a:lumMod val="50000"/>
                  </a:srgbClr>
                </a:solidFill>
                <a:latin typeface="Calibri"/>
              </a:rPr>
              <a:t>Sexual relationship with a child</a:t>
            </a:r>
          </a:p>
          <a:p>
            <a:pPr>
              <a:lnSpc>
                <a:spcPct val="110000"/>
              </a:lnSpc>
              <a:spcBef>
                <a:spcPts val="0"/>
              </a:spcBef>
              <a:defRPr/>
            </a:pPr>
            <a:r>
              <a:rPr lang="en-GB" dirty="0" smtClean="0">
                <a:solidFill>
                  <a:srgbClr val="FFFFFF">
                    <a:lumMod val="50000"/>
                  </a:srgbClr>
                </a:solidFill>
                <a:latin typeface="Calibri"/>
              </a:rPr>
              <a:t>Sexual contact with a child</a:t>
            </a:r>
          </a:p>
          <a:p>
            <a:pPr>
              <a:lnSpc>
                <a:spcPct val="110000"/>
              </a:lnSpc>
              <a:spcBef>
                <a:spcPts val="0"/>
              </a:spcBef>
              <a:defRPr/>
            </a:pPr>
            <a:r>
              <a:rPr lang="en-GB" dirty="0" smtClean="0">
                <a:solidFill>
                  <a:srgbClr val="FFFFFF">
                    <a:lumMod val="50000"/>
                  </a:srgbClr>
                </a:solidFill>
                <a:latin typeface="Calibri"/>
              </a:rPr>
              <a:t>Inappropriate touching</a:t>
            </a:r>
          </a:p>
          <a:p>
            <a:pPr>
              <a:lnSpc>
                <a:spcPct val="110000"/>
              </a:lnSpc>
              <a:spcBef>
                <a:spcPts val="0"/>
              </a:spcBef>
              <a:defRPr/>
            </a:pPr>
            <a:r>
              <a:rPr lang="en-GB" dirty="0" smtClean="0">
                <a:solidFill>
                  <a:srgbClr val="FFFFFF">
                    <a:lumMod val="50000"/>
                  </a:srgbClr>
                </a:solidFill>
                <a:latin typeface="Calibri"/>
              </a:rPr>
              <a:t>Sexual innuendoes</a:t>
            </a:r>
          </a:p>
          <a:p>
            <a:pPr>
              <a:lnSpc>
                <a:spcPct val="110000"/>
              </a:lnSpc>
              <a:spcBef>
                <a:spcPts val="0"/>
              </a:spcBef>
              <a:defRPr/>
            </a:pPr>
            <a:r>
              <a:rPr lang="en-GB" dirty="0" smtClean="0">
                <a:solidFill>
                  <a:srgbClr val="FFFFFF">
                    <a:lumMod val="50000"/>
                  </a:srgbClr>
                </a:solidFill>
                <a:latin typeface="Calibri"/>
              </a:rPr>
              <a:t>Telling of dirty jokes</a:t>
            </a:r>
          </a:p>
          <a:p>
            <a:pPr>
              <a:lnSpc>
                <a:spcPct val="110000"/>
              </a:lnSpc>
              <a:spcBef>
                <a:spcPts val="0"/>
              </a:spcBef>
              <a:defRPr/>
            </a:pPr>
            <a:r>
              <a:rPr lang="en-GB" dirty="0" smtClean="0">
                <a:solidFill>
                  <a:srgbClr val="FFFFFF">
                    <a:lumMod val="50000"/>
                  </a:srgbClr>
                </a:solidFill>
                <a:latin typeface="Calibri"/>
              </a:rPr>
              <a:t>Use of pornographic material</a:t>
            </a:r>
          </a:p>
          <a:p>
            <a:pPr>
              <a:lnSpc>
                <a:spcPct val="110000"/>
              </a:lnSpc>
              <a:spcBef>
                <a:spcPts val="0"/>
              </a:spcBef>
              <a:defRPr/>
            </a:pPr>
            <a:r>
              <a:rPr lang="en-GB" dirty="0" smtClean="0">
                <a:solidFill>
                  <a:srgbClr val="FFFFFF">
                    <a:lumMod val="50000"/>
                  </a:srgbClr>
                </a:solidFill>
                <a:latin typeface="Calibri"/>
              </a:rPr>
              <a:t>The taking of indecent images of children</a:t>
            </a:r>
          </a:p>
          <a:p>
            <a:pPr>
              <a:lnSpc>
                <a:spcPct val="110000"/>
              </a:lnSpc>
              <a:spcBef>
                <a:spcPts val="0"/>
              </a:spcBef>
              <a:defRPr/>
            </a:pPr>
            <a:r>
              <a:rPr lang="en-GB" dirty="0" smtClean="0">
                <a:solidFill>
                  <a:srgbClr val="FFFFFF">
                    <a:lumMod val="50000"/>
                  </a:srgbClr>
                </a:solidFill>
                <a:latin typeface="Calibri"/>
              </a:rPr>
              <a:t>Accessing  indecent images of children</a:t>
            </a:r>
          </a:p>
        </p:txBody>
      </p:sp>
      <p:sp>
        <p:nvSpPr>
          <p:cNvPr id="7" name="Content Placeholder 10"/>
          <p:cNvSpPr txBox="1">
            <a:spLocks/>
          </p:cNvSpPr>
          <p:nvPr/>
        </p:nvSpPr>
        <p:spPr>
          <a:xfrm>
            <a:off x="4796815" y="1556792"/>
            <a:ext cx="4041775" cy="4297320"/>
          </a:xfrm>
          <a:prstGeom prst="rect">
            <a:avLst/>
          </a:prstGeom>
          <a:noFill/>
          <a:ln w="3175"/>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gn="ctr">
              <a:lnSpc>
                <a:spcPct val="120000"/>
              </a:lnSpc>
              <a:spcBef>
                <a:spcPts val="0"/>
              </a:spcBef>
              <a:buNone/>
              <a:defRPr/>
            </a:pPr>
            <a:r>
              <a:rPr lang="en-GB" sz="3500" b="1" dirty="0" smtClean="0">
                <a:solidFill>
                  <a:srgbClr val="FFFFFF">
                    <a:lumMod val="50000"/>
                  </a:srgbClr>
                </a:solidFill>
                <a:latin typeface="Calibri"/>
              </a:rPr>
              <a:t>PHYSICAL</a:t>
            </a:r>
          </a:p>
          <a:p>
            <a:pPr marL="0" indent="0">
              <a:lnSpc>
                <a:spcPct val="120000"/>
              </a:lnSpc>
              <a:spcBef>
                <a:spcPts val="0"/>
              </a:spcBef>
              <a:buNone/>
              <a:defRPr/>
            </a:pPr>
            <a:r>
              <a:rPr lang="en-GB" b="1" dirty="0" smtClean="0">
                <a:solidFill>
                  <a:srgbClr val="FFFFFF">
                    <a:lumMod val="50000"/>
                  </a:srgbClr>
                </a:solidFill>
                <a:latin typeface="Calibri"/>
              </a:rPr>
              <a:t>Includes…</a:t>
            </a:r>
          </a:p>
          <a:p>
            <a:pPr>
              <a:lnSpc>
                <a:spcPct val="120000"/>
              </a:lnSpc>
              <a:spcBef>
                <a:spcPts val="0"/>
              </a:spcBef>
              <a:defRPr/>
            </a:pPr>
            <a:r>
              <a:rPr lang="en-GB" dirty="0" smtClean="0">
                <a:solidFill>
                  <a:srgbClr val="FFFFFF">
                    <a:lumMod val="50000"/>
                  </a:srgbClr>
                </a:solidFill>
                <a:latin typeface="Calibri"/>
              </a:rPr>
              <a:t>Pre-meditated physical assault</a:t>
            </a:r>
          </a:p>
          <a:p>
            <a:pPr>
              <a:lnSpc>
                <a:spcPct val="120000"/>
              </a:lnSpc>
              <a:spcBef>
                <a:spcPts val="0"/>
              </a:spcBef>
              <a:defRPr/>
            </a:pPr>
            <a:r>
              <a:rPr lang="en-GB" dirty="0" smtClean="0">
                <a:solidFill>
                  <a:srgbClr val="FFFFFF">
                    <a:lumMod val="50000"/>
                  </a:srgbClr>
                </a:solidFill>
                <a:latin typeface="Calibri"/>
              </a:rPr>
              <a:t>Use of physical chastisement</a:t>
            </a:r>
          </a:p>
          <a:p>
            <a:pPr>
              <a:lnSpc>
                <a:spcPct val="120000"/>
              </a:lnSpc>
              <a:spcBef>
                <a:spcPts val="0"/>
              </a:spcBef>
              <a:defRPr/>
            </a:pPr>
            <a:r>
              <a:rPr lang="en-GB" dirty="0" smtClean="0">
                <a:solidFill>
                  <a:srgbClr val="FFFFFF">
                    <a:lumMod val="50000"/>
                  </a:srgbClr>
                </a:solidFill>
                <a:latin typeface="Calibri"/>
              </a:rPr>
              <a:t>Injury caused by Intervention</a:t>
            </a:r>
          </a:p>
          <a:p>
            <a:pPr>
              <a:lnSpc>
                <a:spcPct val="120000"/>
              </a:lnSpc>
              <a:spcBef>
                <a:spcPts val="0"/>
              </a:spcBef>
              <a:defRPr/>
            </a:pPr>
            <a:r>
              <a:rPr lang="en-GB" dirty="0" smtClean="0">
                <a:solidFill>
                  <a:srgbClr val="FFFFFF">
                    <a:lumMod val="50000"/>
                  </a:srgbClr>
                </a:solidFill>
                <a:latin typeface="Calibri"/>
              </a:rPr>
              <a:t>Inappropriate use of Intervention</a:t>
            </a:r>
          </a:p>
          <a:p>
            <a:pPr>
              <a:lnSpc>
                <a:spcPct val="120000"/>
              </a:lnSpc>
              <a:spcBef>
                <a:spcPts val="0"/>
              </a:spcBef>
              <a:defRPr/>
            </a:pPr>
            <a:r>
              <a:rPr lang="en-GB" dirty="0" smtClean="0">
                <a:solidFill>
                  <a:srgbClr val="FFFFFF">
                    <a:lumMod val="50000"/>
                  </a:srgbClr>
                </a:solidFill>
                <a:latin typeface="Calibri"/>
              </a:rPr>
              <a:t>Any injury or mark caused by staff member</a:t>
            </a:r>
          </a:p>
          <a:p>
            <a:pPr>
              <a:lnSpc>
                <a:spcPct val="120000"/>
              </a:lnSpc>
              <a:spcBef>
                <a:spcPts val="0"/>
              </a:spcBef>
              <a:defRPr/>
            </a:pPr>
            <a:r>
              <a:rPr lang="en-GB" dirty="0" smtClean="0">
                <a:solidFill>
                  <a:srgbClr val="FFFFFF">
                    <a:lumMod val="50000"/>
                  </a:srgbClr>
                </a:solidFill>
                <a:latin typeface="Calibri"/>
              </a:rPr>
              <a:t>Aggressive physical assault</a:t>
            </a:r>
          </a:p>
          <a:p>
            <a:pPr>
              <a:lnSpc>
                <a:spcPct val="120000"/>
              </a:lnSpc>
              <a:spcBef>
                <a:spcPts val="0"/>
              </a:spcBef>
              <a:defRPr/>
            </a:pPr>
            <a:r>
              <a:rPr lang="en-GB" dirty="0" smtClean="0">
                <a:solidFill>
                  <a:srgbClr val="FFFFFF">
                    <a:lumMod val="50000"/>
                  </a:srgbClr>
                </a:solidFill>
                <a:latin typeface="Calibri"/>
              </a:rPr>
              <a:t>Rough handling</a:t>
            </a:r>
          </a:p>
          <a:p>
            <a:pPr marL="0" indent="0">
              <a:buNone/>
              <a:defRPr/>
            </a:pPr>
            <a:endParaRPr lang="en-GB" dirty="0">
              <a:solidFill>
                <a:sysClr val="windowText" lastClr="000000"/>
              </a:solidFill>
              <a:latin typeface="Calibri"/>
            </a:endParaRPr>
          </a:p>
        </p:txBody>
      </p:sp>
      <p:pic>
        <p:nvPicPr>
          <p:cNvPr id="8" name="Content Placeholder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12360" y="223713"/>
            <a:ext cx="1026230" cy="1091060"/>
          </a:xfrm>
          <a:prstGeom prst="rect">
            <a:avLst/>
          </a:prstGeom>
        </p:spPr>
      </p:pic>
    </p:spTree>
    <p:extLst>
      <p:ext uri="{BB962C8B-B14F-4D97-AF65-F5344CB8AC3E}">
        <p14:creationId xmlns:p14="http://schemas.microsoft.com/office/powerpoint/2010/main" val="664069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Aims of the session</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5" name="Content Placeholder 2"/>
          <p:cNvSpPr>
            <a:spLocks noGrp="1"/>
          </p:cNvSpPr>
          <p:nvPr>
            <p:ph idx="1"/>
          </p:nvPr>
        </p:nvSpPr>
        <p:spPr>
          <a:xfrm>
            <a:off x="467544" y="1484784"/>
            <a:ext cx="8229600" cy="4104457"/>
          </a:xfrm>
        </p:spPr>
        <p:txBody>
          <a:bodyPr>
            <a:noAutofit/>
          </a:bodyPr>
          <a:lstStyle/>
          <a:p>
            <a:pPr>
              <a:spcBef>
                <a:spcPct val="50000"/>
              </a:spcBef>
            </a:pPr>
            <a:r>
              <a:rPr lang="en-GB" dirty="0" smtClean="0">
                <a:solidFill>
                  <a:schemeClr val="bg1">
                    <a:lumMod val="50000"/>
                  </a:schemeClr>
                </a:solidFill>
                <a:latin typeface="Calibri" panose="020F0502020204030204" pitchFamily="34" charset="0"/>
                <a:cs typeface="Arial" pitchFamily="34" charset="0"/>
              </a:rPr>
              <a:t>To understand what constitutes an Allegation</a:t>
            </a:r>
          </a:p>
          <a:p>
            <a:pPr>
              <a:spcBef>
                <a:spcPct val="50000"/>
              </a:spcBef>
            </a:pPr>
            <a:r>
              <a:rPr lang="en-GB" dirty="0" smtClean="0">
                <a:solidFill>
                  <a:schemeClr val="bg1">
                    <a:lumMod val="50000"/>
                  </a:schemeClr>
                </a:solidFill>
                <a:latin typeface="Calibri" panose="020F0502020204030204" pitchFamily="34" charset="0"/>
                <a:cs typeface="Arial" pitchFamily="34" charset="0"/>
              </a:rPr>
              <a:t> To understand </a:t>
            </a:r>
            <a:r>
              <a:rPr lang="en-GB" dirty="0">
                <a:solidFill>
                  <a:schemeClr val="bg1">
                    <a:lumMod val="50000"/>
                  </a:schemeClr>
                </a:solidFill>
                <a:latin typeface="Calibri" panose="020F0502020204030204" pitchFamily="34" charset="0"/>
                <a:cs typeface="Arial" pitchFamily="34" charset="0"/>
              </a:rPr>
              <a:t>the </a:t>
            </a:r>
            <a:r>
              <a:rPr lang="en-GB" dirty="0" smtClean="0">
                <a:solidFill>
                  <a:schemeClr val="bg1">
                    <a:lumMod val="50000"/>
                  </a:schemeClr>
                </a:solidFill>
                <a:latin typeface="Calibri" panose="020F0502020204030204" pitchFamily="34" charset="0"/>
                <a:cs typeface="Arial" pitchFamily="34" charset="0"/>
              </a:rPr>
              <a:t>LADO process</a:t>
            </a:r>
          </a:p>
          <a:p>
            <a:pPr>
              <a:spcBef>
                <a:spcPct val="50000"/>
              </a:spcBef>
            </a:pPr>
            <a:r>
              <a:rPr lang="en-GB" dirty="0" smtClean="0">
                <a:solidFill>
                  <a:schemeClr val="bg1">
                    <a:lumMod val="50000"/>
                  </a:schemeClr>
                </a:solidFill>
                <a:latin typeface="Calibri" panose="020F0502020204030204" pitchFamily="34" charset="0"/>
                <a:cs typeface="Arial" pitchFamily="34" charset="0"/>
              </a:rPr>
              <a:t>To develop a safe environment for children </a:t>
            </a:r>
            <a:endParaRPr lang="en-GB" dirty="0">
              <a:solidFill>
                <a:schemeClr val="bg1">
                  <a:lumMod val="50000"/>
                </a:schemeClr>
              </a:solidFill>
              <a:latin typeface="Calibri" panose="020F0502020204030204" pitchFamily="34" charset="0"/>
              <a:cs typeface="Arial" pitchFamily="34" charset="0"/>
            </a:endParaRPr>
          </a:p>
        </p:txBody>
      </p:sp>
    </p:spTree>
    <p:extLst>
      <p:ext uri="{BB962C8B-B14F-4D97-AF65-F5344CB8AC3E}">
        <p14:creationId xmlns:p14="http://schemas.microsoft.com/office/powerpoint/2010/main" val="1148540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GB" dirty="0" smtClean="0">
                <a:solidFill>
                  <a:srgbClr val="808080">
                    <a:lumMod val="75000"/>
                  </a:srgbClr>
                </a:solidFill>
                <a:effectLst>
                  <a:outerShdw blurRad="38100" dist="38100" dir="2700000" algn="tl">
                    <a:srgbClr val="000000">
                      <a:alpha val="43137"/>
                    </a:srgbClr>
                  </a:outerShdw>
                </a:effectLst>
                <a:latin typeface="Calibri"/>
              </a:rPr>
              <a:t>Types of Harm</a:t>
            </a:r>
            <a:endParaRPr lang="en-GB" dirty="0">
              <a:solidFill>
                <a:srgbClr val="808080">
                  <a:lumMod val="75000"/>
                </a:srgbClr>
              </a:solidFill>
              <a:effectLst>
                <a:outerShdw blurRad="38100" dist="38100" dir="2700000" algn="tl">
                  <a:srgbClr val="000000">
                    <a:alpha val="43137"/>
                  </a:srgbClr>
                </a:outerShdw>
              </a:effectLst>
              <a:latin typeface="Calibri"/>
            </a:endParaRPr>
          </a:p>
        </p:txBody>
      </p:sp>
      <p:pic>
        <p:nvPicPr>
          <p:cNvPr id="4"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405474"/>
            <a:ext cx="985280" cy="1012164"/>
          </a:xfrm>
          <a:prstGeom prst="rect">
            <a:avLst/>
          </a:prstGeom>
        </p:spPr>
      </p:pic>
      <p:sp>
        <p:nvSpPr>
          <p:cNvPr id="6" name="Content Placeholder 5"/>
          <p:cNvSpPr txBox="1">
            <a:spLocks/>
          </p:cNvSpPr>
          <p:nvPr/>
        </p:nvSpPr>
        <p:spPr>
          <a:xfrm>
            <a:off x="323528" y="1624009"/>
            <a:ext cx="4189412" cy="4320480"/>
          </a:xfrm>
          <a:prstGeom prst="rect">
            <a:avLst/>
          </a:prstGeom>
          <a:ln w="3175"/>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gn="ctr">
              <a:lnSpc>
                <a:spcPct val="120000"/>
              </a:lnSpc>
              <a:spcBef>
                <a:spcPts val="0"/>
              </a:spcBef>
              <a:buNone/>
              <a:defRPr/>
            </a:pPr>
            <a:r>
              <a:rPr lang="en-GB" sz="4100" b="1" dirty="0" smtClean="0">
                <a:solidFill>
                  <a:srgbClr val="FFFFFF">
                    <a:lumMod val="50000"/>
                  </a:srgbClr>
                </a:solidFill>
                <a:latin typeface="Calibri"/>
              </a:rPr>
              <a:t>EMOTIONAL</a:t>
            </a:r>
          </a:p>
          <a:p>
            <a:pPr marL="0" indent="0">
              <a:lnSpc>
                <a:spcPct val="120000"/>
              </a:lnSpc>
              <a:spcBef>
                <a:spcPts val="0"/>
              </a:spcBef>
              <a:buNone/>
              <a:defRPr/>
            </a:pPr>
            <a:r>
              <a:rPr lang="en-GB" sz="2800" b="1" dirty="0" smtClean="0">
                <a:solidFill>
                  <a:srgbClr val="FFFFFF">
                    <a:lumMod val="50000"/>
                  </a:srgbClr>
                </a:solidFill>
                <a:latin typeface="Calibri"/>
              </a:rPr>
              <a:t>Includes…</a:t>
            </a:r>
          </a:p>
          <a:p>
            <a:pPr>
              <a:lnSpc>
                <a:spcPct val="120000"/>
              </a:lnSpc>
              <a:spcBef>
                <a:spcPts val="0"/>
              </a:spcBef>
              <a:defRPr/>
            </a:pPr>
            <a:r>
              <a:rPr lang="en-GB" sz="2800" dirty="0" smtClean="0">
                <a:solidFill>
                  <a:srgbClr val="FFFFFF">
                    <a:lumMod val="50000"/>
                  </a:srgbClr>
                </a:solidFill>
                <a:latin typeface="Calibri"/>
              </a:rPr>
              <a:t>Bullying</a:t>
            </a:r>
          </a:p>
          <a:p>
            <a:pPr>
              <a:lnSpc>
                <a:spcPct val="120000"/>
              </a:lnSpc>
              <a:spcBef>
                <a:spcPts val="0"/>
              </a:spcBef>
              <a:defRPr/>
            </a:pPr>
            <a:r>
              <a:rPr lang="en-GB" sz="2800" dirty="0" smtClean="0">
                <a:solidFill>
                  <a:srgbClr val="FFFFFF">
                    <a:lumMod val="50000"/>
                  </a:srgbClr>
                </a:solidFill>
                <a:latin typeface="Calibri"/>
              </a:rPr>
              <a:t>Degrading behaviour or remarks</a:t>
            </a:r>
          </a:p>
          <a:p>
            <a:pPr>
              <a:lnSpc>
                <a:spcPct val="120000"/>
              </a:lnSpc>
              <a:spcBef>
                <a:spcPts val="0"/>
              </a:spcBef>
              <a:defRPr/>
            </a:pPr>
            <a:r>
              <a:rPr lang="en-GB" sz="2800" dirty="0" smtClean="0">
                <a:solidFill>
                  <a:srgbClr val="FFFFFF">
                    <a:lumMod val="50000"/>
                  </a:srgbClr>
                </a:solidFill>
                <a:latin typeface="Calibri"/>
              </a:rPr>
              <a:t>Persistent hostility</a:t>
            </a:r>
          </a:p>
          <a:p>
            <a:pPr>
              <a:lnSpc>
                <a:spcPct val="120000"/>
              </a:lnSpc>
              <a:spcBef>
                <a:spcPts val="0"/>
              </a:spcBef>
              <a:defRPr/>
            </a:pPr>
            <a:r>
              <a:rPr lang="en-GB" sz="2800" dirty="0" smtClean="0">
                <a:solidFill>
                  <a:srgbClr val="FFFFFF">
                    <a:lumMod val="50000"/>
                  </a:srgbClr>
                </a:solidFill>
                <a:latin typeface="Calibri"/>
              </a:rPr>
              <a:t>Persistent intimidation</a:t>
            </a:r>
          </a:p>
          <a:p>
            <a:pPr>
              <a:lnSpc>
                <a:spcPct val="120000"/>
              </a:lnSpc>
              <a:spcBef>
                <a:spcPts val="0"/>
              </a:spcBef>
              <a:defRPr/>
            </a:pPr>
            <a:r>
              <a:rPr lang="en-GB" sz="2800" dirty="0" smtClean="0">
                <a:solidFill>
                  <a:srgbClr val="FFFFFF">
                    <a:lumMod val="50000"/>
                  </a:srgbClr>
                </a:solidFill>
                <a:latin typeface="Calibri"/>
              </a:rPr>
              <a:t>Persistent humiliation</a:t>
            </a:r>
          </a:p>
          <a:p>
            <a:pPr>
              <a:lnSpc>
                <a:spcPct val="120000"/>
              </a:lnSpc>
              <a:spcBef>
                <a:spcPts val="0"/>
              </a:spcBef>
              <a:defRPr/>
            </a:pPr>
            <a:r>
              <a:rPr lang="en-GB" sz="2800" dirty="0" smtClean="0">
                <a:solidFill>
                  <a:srgbClr val="FFFFFF">
                    <a:lumMod val="50000"/>
                  </a:srgbClr>
                </a:solidFill>
                <a:latin typeface="Calibri"/>
              </a:rPr>
              <a:t>Verbal abuse</a:t>
            </a:r>
          </a:p>
          <a:p>
            <a:pPr>
              <a:lnSpc>
                <a:spcPct val="120000"/>
              </a:lnSpc>
              <a:spcBef>
                <a:spcPts val="0"/>
              </a:spcBef>
              <a:defRPr/>
            </a:pPr>
            <a:r>
              <a:rPr lang="en-GB" sz="2800" dirty="0" smtClean="0">
                <a:solidFill>
                  <a:srgbClr val="FFFFFF">
                    <a:lumMod val="50000"/>
                  </a:srgbClr>
                </a:solidFill>
                <a:latin typeface="Calibri"/>
              </a:rPr>
              <a:t>Threatening but not physical behaviour</a:t>
            </a:r>
          </a:p>
          <a:p>
            <a:pPr>
              <a:lnSpc>
                <a:spcPct val="120000"/>
              </a:lnSpc>
              <a:spcBef>
                <a:spcPts val="0"/>
              </a:spcBef>
              <a:defRPr/>
            </a:pPr>
            <a:r>
              <a:rPr lang="en-GB" sz="2800" dirty="0" smtClean="0">
                <a:solidFill>
                  <a:srgbClr val="FFFFFF">
                    <a:lumMod val="50000"/>
                  </a:srgbClr>
                </a:solidFill>
                <a:latin typeface="Calibri"/>
              </a:rPr>
              <a:t>Harassment</a:t>
            </a:r>
          </a:p>
          <a:p>
            <a:pPr>
              <a:lnSpc>
                <a:spcPct val="120000"/>
              </a:lnSpc>
              <a:spcBef>
                <a:spcPts val="0"/>
              </a:spcBef>
              <a:defRPr/>
            </a:pPr>
            <a:r>
              <a:rPr lang="en-GB" sz="2800" dirty="0" smtClean="0">
                <a:solidFill>
                  <a:srgbClr val="FFFFFF">
                    <a:lumMod val="50000"/>
                  </a:srgbClr>
                </a:solidFill>
                <a:latin typeface="Calibri"/>
              </a:rPr>
              <a:t>Racism</a:t>
            </a:r>
          </a:p>
        </p:txBody>
      </p:sp>
      <p:sp>
        <p:nvSpPr>
          <p:cNvPr id="7" name="Content Placeholder 5"/>
          <p:cNvSpPr txBox="1">
            <a:spLocks/>
          </p:cNvSpPr>
          <p:nvPr/>
        </p:nvSpPr>
        <p:spPr>
          <a:xfrm>
            <a:off x="4766294" y="1628800"/>
            <a:ext cx="4041775" cy="4320480"/>
          </a:xfrm>
          <a:prstGeom prst="rect">
            <a:avLst/>
          </a:prstGeom>
          <a:noFill/>
          <a:ln w="3175"/>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gn="ctr">
              <a:spcBef>
                <a:spcPts val="0"/>
              </a:spcBef>
              <a:buNone/>
              <a:defRPr/>
            </a:pPr>
            <a:r>
              <a:rPr lang="en-GB" sz="3200" b="1" dirty="0" smtClean="0">
                <a:solidFill>
                  <a:srgbClr val="FFFFFF">
                    <a:lumMod val="50000"/>
                  </a:srgbClr>
                </a:solidFill>
                <a:latin typeface="Calibri"/>
              </a:rPr>
              <a:t>NEGLECT</a:t>
            </a:r>
          </a:p>
          <a:p>
            <a:pPr marL="0" indent="0">
              <a:spcBef>
                <a:spcPts val="0"/>
              </a:spcBef>
              <a:buNone/>
              <a:defRPr/>
            </a:pPr>
            <a:r>
              <a:rPr lang="en-GB" sz="2200" b="1" dirty="0" smtClean="0">
                <a:solidFill>
                  <a:srgbClr val="FFFFFF">
                    <a:lumMod val="50000"/>
                  </a:srgbClr>
                </a:solidFill>
                <a:latin typeface="Calibri"/>
              </a:rPr>
              <a:t>Includes…</a:t>
            </a:r>
          </a:p>
          <a:p>
            <a:pPr>
              <a:spcBef>
                <a:spcPts val="0"/>
              </a:spcBef>
              <a:defRPr/>
            </a:pPr>
            <a:r>
              <a:rPr lang="en-GB" sz="2200" dirty="0" smtClean="0">
                <a:solidFill>
                  <a:srgbClr val="FFFFFF">
                    <a:lumMod val="50000"/>
                  </a:srgbClr>
                </a:solidFill>
                <a:latin typeface="Calibri"/>
              </a:rPr>
              <a:t>Placing children at risk</a:t>
            </a:r>
          </a:p>
          <a:p>
            <a:pPr>
              <a:spcBef>
                <a:spcPts val="0"/>
              </a:spcBef>
              <a:defRPr/>
            </a:pPr>
            <a:r>
              <a:rPr lang="en-GB" sz="2200" dirty="0" smtClean="0">
                <a:solidFill>
                  <a:srgbClr val="FFFFFF">
                    <a:lumMod val="50000"/>
                  </a:srgbClr>
                </a:solidFill>
                <a:latin typeface="Calibri"/>
              </a:rPr>
              <a:t>Failure to follow procedures and policies</a:t>
            </a:r>
          </a:p>
          <a:p>
            <a:pPr>
              <a:spcBef>
                <a:spcPts val="0"/>
              </a:spcBef>
              <a:defRPr/>
            </a:pPr>
            <a:r>
              <a:rPr lang="en-GB" sz="2200" dirty="0" smtClean="0">
                <a:solidFill>
                  <a:srgbClr val="FFFFFF">
                    <a:lumMod val="50000"/>
                  </a:srgbClr>
                </a:solidFill>
                <a:latin typeface="Calibri"/>
              </a:rPr>
              <a:t>Failure to meet the care needs of children</a:t>
            </a:r>
          </a:p>
          <a:p>
            <a:pPr>
              <a:spcBef>
                <a:spcPts val="0"/>
              </a:spcBef>
              <a:defRPr/>
            </a:pPr>
            <a:r>
              <a:rPr lang="en-GB" sz="2200" dirty="0" smtClean="0">
                <a:solidFill>
                  <a:srgbClr val="FFFFFF">
                    <a:lumMod val="50000"/>
                  </a:srgbClr>
                </a:solidFill>
                <a:latin typeface="Calibri"/>
              </a:rPr>
              <a:t>Failure to address the needs of ‘children in need’ and other vulnerable groups</a:t>
            </a:r>
          </a:p>
        </p:txBody>
      </p:sp>
      <p:pic>
        <p:nvPicPr>
          <p:cNvPr id="8" name="Content Placeholder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9772" y="476837"/>
            <a:ext cx="1138297" cy="869437"/>
          </a:xfrm>
          <a:prstGeom prst="rect">
            <a:avLst/>
          </a:prstGeom>
        </p:spPr>
      </p:pic>
    </p:spTree>
    <p:extLst>
      <p:ext uri="{BB962C8B-B14F-4D97-AF65-F5344CB8AC3E}">
        <p14:creationId xmlns:p14="http://schemas.microsoft.com/office/powerpoint/2010/main" val="39488517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What is LADO?</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5" name="Content Placeholder 2"/>
          <p:cNvSpPr>
            <a:spLocks noGrp="1"/>
          </p:cNvSpPr>
          <p:nvPr>
            <p:ph idx="1"/>
          </p:nvPr>
        </p:nvSpPr>
        <p:spPr>
          <a:xfrm>
            <a:off x="457200" y="1340768"/>
            <a:ext cx="8229600" cy="4968552"/>
          </a:xfrm>
        </p:spPr>
        <p:txBody>
          <a:bodyPr>
            <a:noAutofit/>
          </a:bodyPr>
          <a:lstStyle/>
          <a:p>
            <a:pPr marL="0" indent="0" algn="ctr">
              <a:spcBef>
                <a:spcPts val="0"/>
              </a:spcBef>
              <a:buNone/>
            </a:pPr>
            <a:r>
              <a:rPr lang="en-GB" b="1" dirty="0" smtClean="0">
                <a:solidFill>
                  <a:schemeClr val="bg1">
                    <a:lumMod val="50000"/>
                  </a:schemeClr>
                </a:solidFill>
                <a:latin typeface="Calibri" panose="020F0502020204030204" pitchFamily="34" charset="0"/>
                <a:cs typeface="Arial" pitchFamily="34" charset="0"/>
              </a:rPr>
              <a:t>Local Authority Designated Officer (LADO)</a:t>
            </a:r>
          </a:p>
          <a:p>
            <a:pPr marL="0" lvl="0" indent="0" algn="ctr">
              <a:spcBef>
                <a:spcPts val="0"/>
              </a:spcBef>
              <a:buNone/>
            </a:pPr>
            <a:r>
              <a:rPr lang="en-GB" b="1" kern="1200" dirty="0">
                <a:solidFill>
                  <a:srgbClr val="FF0000"/>
                </a:solidFill>
                <a:latin typeface="Calibri"/>
              </a:rPr>
              <a:t>0151 511 </a:t>
            </a:r>
            <a:r>
              <a:rPr lang="en-GB" b="1" kern="1200" dirty="0" smtClean="0">
                <a:solidFill>
                  <a:srgbClr val="FF0000"/>
                </a:solidFill>
                <a:latin typeface="Calibri"/>
              </a:rPr>
              <a:t>7229</a:t>
            </a:r>
            <a:endParaRPr lang="en-GB" b="1" kern="1200" dirty="0">
              <a:solidFill>
                <a:srgbClr val="FF0000"/>
              </a:solidFill>
              <a:latin typeface="Calibri"/>
            </a:endParaRPr>
          </a:p>
          <a:p>
            <a:pPr marL="0" lvl="0" indent="0" fontAlgn="auto">
              <a:lnSpc>
                <a:spcPct val="80000"/>
              </a:lnSpc>
              <a:spcAft>
                <a:spcPts val="0"/>
              </a:spcAft>
              <a:buNone/>
            </a:pPr>
            <a:r>
              <a:rPr lang="en-GB" sz="2400" b="1" kern="1200" dirty="0" smtClean="0">
                <a:solidFill>
                  <a:schemeClr val="bg1">
                    <a:lumMod val="50000"/>
                  </a:schemeClr>
                </a:solidFill>
                <a:latin typeface="Calibri"/>
              </a:rPr>
              <a:t>Responsible for…</a:t>
            </a:r>
          </a:p>
          <a:p>
            <a:pPr lvl="0" fontAlgn="auto">
              <a:lnSpc>
                <a:spcPct val="80000"/>
              </a:lnSpc>
              <a:spcAft>
                <a:spcPts val="0"/>
              </a:spcAft>
              <a:buFont typeface="Wingdings" panose="05000000000000000000" pitchFamily="2" charset="2"/>
              <a:buChar char="Ø"/>
            </a:pPr>
            <a:r>
              <a:rPr lang="en-GB" sz="2400" kern="1200" dirty="0" smtClean="0">
                <a:solidFill>
                  <a:schemeClr val="bg1">
                    <a:lumMod val="50000"/>
                  </a:schemeClr>
                </a:solidFill>
                <a:latin typeface="Calibri"/>
              </a:rPr>
              <a:t>Monitoring </a:t>
            </a:r>
            <a:r>
              <a:rPr lang="en-GB" sz="2400" kern="1200" dirty="0">
                <a:solidFill>
                  <a:schemeClr val="bg1">
                    <a:lumMod val="50000"/>
                  </a:schemeClr>
                </a:solidFill>
                <a:latin typeface="Calibri"/>
              </a:rPr>
              <a:t>and tracking of </a:t>
            </a:r>
            <a:r>
              <a:rPr lang="en-GB" sz="2400" kern="1200" dirty="0" smtClean="0">
                <a:solidFill>
                  <a:schemeClr val="bg1">
                    <a:lumMod val="50000"/>
                  </a:schemeClr>
                </a:solidFill>
                <a:latin typeface="Calibri"/>
              </a:rPr>
              <a:t>individual cases</a:t>
            </a:r>
          </a:p>
          <a:p>
            <a:pPr lvl="0" fontAlgn="auto">
              <a:lnSpc>
                <a:spcPct val="80000"/>
              </a:lnSpc>
              <a:spcAft>
                <a:spcPts val="0"/>
              </a:spcAft>
              <a:buFont typeface="Wingdings" panose="05000000000000000000" pitchFamily="2" charset="2"/>
              <a:buChar char="Ø"/>
            </a:pPr>
            <a:r>
              <a:rPr lang="en-GB" sz="2400" kern="1200" dirty="0" smtClean="0">
                <a:solidFill>
                  <a:schemeClr val="bg1">
                    <a:lumMod val="50000"/>
                  </a:schemeClr>
                </a:solidFill>
                <a:latin typeface="Calibri"/>
              </a:rPr>
              <a:t>Providing consultations with Senior Managers</a:t>
            </a:r>
          </a:p>
          <a:p>
            <a:pPr lvl="0" fontAlgn="auto">
              <a:lnSpc>
                <a:spcPct val="80000"/>
              </a:lnSpc>
              <a:spcAft>
                <a:spcPts val="0"/>
              </a:spcAft>
              <a:buFont typeface="Wingdings" panose="05000000000000000000" pitchFamily="2" charset="2"/>
              <a:buChar char="Ø"/>
            </a:pPr>
            <a:r>
              <a:rPr lang="en-GB" sz="2400" kern="1200" dirty="0" smtClean="0">
                <a:solidFill>
                  <a:schemeClr val="bg1">
                    <a:lumMod val="50000"/>
                  </a:schemeClr>
                </a:solidFill>
                <a:latin typeface="Calibri"/>
              </a:rPr>
              <a:t>Liaising </a:t>
            </a:r>
            <a:r>
              <a:rPr lang="en-GB" sz="2400" kern="1200" dirty="0">
                <a:solidFill>
                  <a:schemeClr val="bg1">
                    <a:lumMod val="50000"/>
                  </a:schemeClr>
                </a:solidFill>
                <a:latin typeface="Calibri"/>
              </a:rPr>
              <a:t>with Senior Managers, Police, </a:t>
            </a:r>
            <a:r>
              <a:rPr lang="en-GB" sz="2400" kern="1200" dirty="0" smtClean="0">
                <a:solidFill>
                  <a:schemeClr val="bg1">
                    <a:lumMod val="50000"/>
                  </a:schemeClr>
                </a:solidFill>
                <a:latin typeface="Calibri"/>
              </a:rPr>
              <a:t>CPS, Ofsted </a:t>
            </a:r>
            <a:r>
              <a:rPr lang="en-GB" sz="2400" kern="1200" dirty="0">
                <a:solidFill>
                  <a:schemeClr val="bg1">
                    <a:lumMod val="50000"/>
                  </a:schemeClr>
                </a:solidFill>
                <a:latin typeface="Calibri"/>
              </a:rPr>
              <a:t>and </a:t>
            </a:r>
            <a:r>
              <a:rPr lang="en-GB" sz="2400" kern="1200" dirty="0" smtClean="0">
                <a:solidFill>
                  <a:schemeClr val="bg1">
                    <a:lumMod val="50000"/>
                  </a:schemeClr>
                </a:solidFill>
                <a:latin typeface="Calibri"/>
              </a:rPr>
              <a:t>DBS</a:t>
            </a:r>
          </a:p>
          <a:p>
            <a:pPr lvl="0" fontAlgn="auto">
              <a:lnSpc>
                <a:spcPct val="80000"/>
              </a:lnSpc>
              <a:spcAft>
                <a:spcPts val="0"/>
              </a:spcAft>
              <a:buFont typeface="Wingdings" panose="05000000000000000000" pitchFamily="2" charset="2"/>
              <a:buChar char="Ø"/>
            </a:pPr>
            <a:r>
              <a:rPr lang="en-GB" sz="2400" kern="1200" dirty="0" smtClean="0">
                <a:solidFill>
                  <a:schemeClr val="bg1">
                    <a:lumMod val="50000"/>
                  </a:schemeClr>
                </a:solidFill>
                <a:latin typeface="Calibri"/>
              </a:rPr>
              <a:t>Chairing AAA Strategy Meetings</a:t>
            </a:r>
          </a:p>
          <a:p>
            <a:pPr lvl="0" fontAlgn="auto">
              <a:lnSpc>
                <a:spcPct val="80000"/>
              </a:lnSpc>
              <a:spcAft>
                <a:spcPts val="0"/>
              </a:spcAft>
              <a:buFont typeface="Wingdings" panose="05000000000000000000" pitchFamily="2" charset="2"/>
              <a:buChar char="Ø"/>
            </a:pPr>
            <a:r>
              <a:rPr lang="en-GB" sz="2400" kern="1200" dirty="0" smtClean="0">
                <a:solidFill>
                  <a:schemeClr val="bg1">
                    <a:lumMod val="50000"/>
                  </a:schemeClr>
                </a:solidFill>
                <a:latin typeface="Calibri"/>
              </a:rPr>
              <a:t>Liaising with and reporting to </a:t>
            </a:r>
            <a:r>
              <a:rPr lang="en-GB" sz="2400" kern="1200" dirty="0">
                <a:solidFill>
                  <a:schemeClr val="bg1">
                    <a:lumMod val="50000"/>
                  </a:schemeClr>
                </a:solidFill>
                <a:latin typeface="Calibri"/>
              </a:rPr>
              <a:t>the </a:t>
            </a:r>
            <a:r>
              <a:rPr lang="en-GB" sz="2400" kern="1200" dirty="0" smtClean="0">
                <a:solidFill>
                  <a:schemeClr val="bg1">
                    <a:lumMod val="50000"/>
                  </a:schemeClr>
                </a:solidFill>
                <a:latin typeface="Calibri"/>
              </a:rPr>
              <a:t>LSCB</a:t>
            </a:r>
          </a:p>
          <a:p>
            <a:pPr marL="0" lvl="0" indent="0" fontAlgn="auto">
              <a:lnSpc>
                <a:spcPct val="80000"/>
              </a:lnSpc>
              <a:spcAft>
                <a:spcPts val="0"/>
              </a:spcAft>
              <a:buNone/>
            </a:pPr>
            <a:endParaRPr lang="en-GB" sz="1600" kern="1200" dirty="0">
              <a:solidFill>
                <a:schemeClr val="bg1">
                  <a:lumMod val="50000"/>
                </a:schemeClr>
              </a:solidFill>
              <a:latin typeface="Calibri"/>
            </a:endParaRPr>
          </a:p>
          <a:p>
            <a:pPr marL="0" lvl="0" indent="0" algn="ctr" fontAlgn="auto">
              <a:lnSpc>
                <a:spcPct val="80000"/>
              </a:lnSpc>
              <a:spcAft>
                <a:spcPts val="0"/>
              </a:spcAft>
              <a:buNone/>
            </a:pPr>
            <a:r>
              <a:rPr lang="en-GB" sz="2400" b="1" kern="1200" dirty="0" smtClean="0">
                <a:solidFill>
                  <a:schemeClr val="bg1">
                    <a:lumMod val="50000"/>
                  </a:schemeClr>
                </a:solidFill>
                <a:latin typeface="Calibri"/>
              </a:rPr>
              <a:t>In Halton the named LADO is Katherine Appleton.  There is a duty system in place which uses the Independent Reviewing Managers for consultations and chairing of Strategy Meetings</a:t>
            </a:r>
          </a:p>
          <a:p>
            <a:pPr lvl="1" fontAlgn="auto">
              <a:lnSpc>
                <a:spcPct val="80000"/>
              </a:lnSpc>
              <a:spcAft>
                <a:spcPts val="0"/>
              </a:spcAft>
              <a:buFont typeface="Wingdings" pitchFamily="2" charset="2"/>
              <a:buChar char="Ø"/>
            </a:pPr>
            <a:endParaRPr lang="en-GB" sz="2400" kern="1200" dirty="0">
              <a:solidFill>
                <a:prstClr val="black"/>
              </a:solidFill>
              <a:latin typeface="Calibri"/>
            </a:endParaRPr>
          </a:p>
          <a:p>
            <a:pPr marL="457200" lvl="1" indent="0" fontAlgn="auto">
              <a:lnSpc>
                <a:spcPct val="80000"/>
              </a:lnSpc>
              <a:spcAft>
                <a:spcPts val="0"/>
              </a:spcAft>
              <a:buNone/>
            </a:pPr>
            <a:endParaRPr lang="en-GB" sz="2400" kern="1200" dirty="0" smtClean="0">
              <a:solidFill>
                <a:prstClr val="black"/>
              </a:solidFill>
              <a:latin typeface="Calibri"/>
            </a:endParaRPr>
          </a:p>
        </p:txBody>
      </p:sp>
    </p:spTree>
    <p:extLst>
      <p:ext uri="{BB962C8B-B14F-4D97-AF65-F5344CB8AC3E}">
        <p14:creationId xmlns:p14="http://schemas.microsoft.com/office/powerpoint/2010/main" val="2940733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to do when you receive an allegation</a:t>
            </a:r>
            <a:endParaRPr lang="en-GB" dirty="0"/>
          </a:p>
        </p:txBody>
      </p:sp>
      <p:sp>
        <p:nvSpPr>
          <p:cNvPr id="3" name="Content Placeholder 2"/>
          <p:cNvSpPr>
            <a:spLocks noGrp="1"/>
          </p:cNvSpPr>
          <p:nvPr>
            <p:ph idx="1"/>
          </p:nvPr>
        </p:nvSpPr>
        <p:spPr/>
        <p:txBody>
          <a:bodyPr/>
          <a:lstStyle/>
          <a:p>
            <a:r>
              <a:rPr lang="en-US" sz="2400" dirty="0" smtClean="0"/>
              <a:t>Inform your safeguarding lead or designated person He/she should then;</a:t>
            </a:r>
            <a:endParaRPr lang="en-GB" sz="2400" dirty="0" smtClean="0"/>
          </a:p>
          <a:p>
            <a:r>
              <a:rPr lang="en-GB" sz="2400" dirty="0" smtClean="0"/>
              <a:t>Gather initial information</a:t>
            </a:r>
          </a:p>
          <a:p>
            <a:r>
              <a:rPr lang="en-GB" sz="2400" dirty="0" smtClean="0"/>
              <a:t>Was the staff member in work that day?</a:t>
            </a:r>
          </a:p>
          <a:p>
            <a:r>
              <a:rPr lang="en-GB" sz="2400" dirty="0" smtClean="0"/>
              <a:t>Was there opportunity for them to be with the child?</a:t>
            </a:r>
          </a:p>
          <a:p>
            <a:r>
              <a:rPr lang="en-GB" sz="2400" dirty="0" smtClean="0"/>
              <a:t>Complete the consultation form</a:t>
            </a:r>
          </a:p>
          <a:p>
            <a:r>
              <a:rPr lang="en-GB" sz="2400" dirty="0" smtClean="0"/>
              <a:t>Do not leave message for Me ask for the duty LADO</a:t>
            </a:r>
            <a:endParaRPr lang="en-GB" sz="2400" dirty="0"/>
          </a:p>
        </p:txBody>
      </p:sp>
    </p:spTree>
    <p:extLst>
      <p:ext uri="{BB962C8B-B14F-4D97-AF65-F5344CB8AC3E}">
        <p14:creationId xmlns:p14="http://schemas.microsoft.com/office/powerpoint/2010/main" val="5822618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67544" y="188640"/>
            <a:ext cx="8229600" cy="1143000"/>
          </a:xfrm>
        </p:spPr>
        <p:txBody>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Organisation Roles</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5" name="Content Placeholder 2"/>
          <p:cNvSpPr>
            <a:spLocks noGrp="1"/>
          </p:cNvSpPr>
          <p:nvPr>
            <p:ph idx="1"/>
          </p:nvPr>
        </p:nvSpPr>
        <p:spPr>
          <a:xfrm>
            <a:off x="457200" y="1196752"/>
            <a:ext cx="8229600" cy="5112568"/>
          </a:xfrm>
        </p:spPr>
        <p:txBody>
          <a:bodyPr>
            <a:noAutofit/>
          </a:bodyPr>
          <a:lstStyle/>
          <a:p>
            <a:pPr marL="0" indent="0">
              <a:spcBef>
                <a:spcPts val="0"/>
              </a:spcBef>
              <a:buNone/>
            </a:pPr>
            <a:r>
              <a:rPr lang="en-GB" sz="2200" dirty="0" smtClean="0">
                <a:solidFill>
                  <a:schemeClr val="bg1">
                    <a:lumMod val="50000"/>
                  </a:schemeClr>
                </a:solidFill>
                <a:latin typeface="Calibri" panose="020F0502020204030204" pitchFamily="34" charset="0"/>
                <a:cs typeface="Arial" pitchFamily="34" charset="0"/>
              </a:rPr>
              <a:t>All Organisations should identify a lead person (Senior Manager) within their organisation that will deal with allegations against a professional.</a:t>
            </a:r>
          </a:p>
          <a:p>
            <a:pPr marL="0" indent="0">
              <a:spcBef>
                <a:spcPts val="0"/>
              </a:spcBef>
              <a:buNone/>
            </a:pPr>
            <a:endParaRPr lang="en-GB" sz="1800" dirty="0" smtClean="0">
              <a:solidFill>
                <a:schemeClr val="bg1">
                  <a:lumMod val="50000"/>
                </a:schemeClr>
              </a:solidFill>
              <a:latin typeface="Calibri" panose="020F0502020204030204" pitchFamily="34" charset="0"/>
              <a:cs typeface="Arial" pitchFamily="34" charset="0"/>
            </a:endParaRPr>
          </a:p>
          <a:p>
            <a:pPr marL="0" indent="0">
              <a:spcBef>
                <a:spcPts val="0"/>
              </a:spcBef>
              <a:buNone/>
            </a:pPr>
            <a:r>
              <a:rPr lang="en-GB" sz="2200" b="1" dirty="0" smtClean="0">
                <a:solidFill>
                  <a:schemeClr val="bg1">
                    <a:lumMod val="50000"/>
                  </a:schemeClr>
                </a:solidFill>
                <a:latin typeface="Calibri" panose="020F0502020204030204" pitchFamily="34" charset="0"/>
                <a:cs typeface="Arial" pitchFamily="34" charset="0"/>
              </a:rPr>
              <a:t>The Senior Manager is</a:t>
            </a:r>
            <a:r>
              <a:rPr lang="en-GB" sz="2200" b="1" kern="1200" dirty="0" smtClean="0">
                <a:solidFill>
                  <a:schemeClr val="bg1">
                    <a:lumMod val="50000"/>
                  </a:schemeClr>
                </a:solidFill>
                <a:latin typeface="Calibri"/>
              </a:rPr>
              <a:t>…</a:t>
            </a:r>
          </a:p>
          <a:p>
            <a:pPr lvl="0" fontAlgn="auto">
              <a:lnSpc>
                <a:spcPct val="80000"/>
              </a:lnSpc>
              <a:spcAft>
                <a:spcPts val="0"/>
              </a:spcAft>
              <a:buFont typeface="Wingdings" panose="05000000000000000000" pitchFamily="2" charset="2"/>
              <a:buChar char="Ø"/>
            </a:pPr>
            <a:r>
              <a:rPr lang="en-US" sz="2200" kern="1200" dirty="0">
                <a:solidFill>
                  <a:schemeClr val="bg1">
                    <a:lumMod val="50000"/>
                  </a:schemeClr>
                </a:solidFill>
                <a:latin typeface="Calibri"/>
              </a:rPr>
              <a:t>Identified within employers’ procedures</a:t>
            </a:r>
          </a:p>
          <a:p>
            <a:pPr lvl="0" fontAlgn="auto">
              <a:lnSpc>
                <a:spcPct val="80000"/>
              </a:lnSpc>
              <a:spcAft>
                <a:spcPts val="0"/>
              </a:spcAft>
              <a:buFont typeface="Wingdings" panose="05000000000000000000" pitchFamily="2" charset="2"/>
              <a:buChar char="Ø"/>
            </a:pPr>
            <a:r>
              <a:rPr lang="en-US" sz="2200" kern="1200" dirty="0" smtClean="0">
                <a:solidFill>
                  <a:schemeClr val="bg1">
                    <a:lumMod val="50000"/>
                  </a:schemeClr>
                </a:solidFill>
                <a:latin typeface="Calibri"/>
              </a:rPr>
              <a:t>The person to </a:t>
            </a:r>
            <a:r>
              <a:rPr lang="en-US" sz="2200" kern="1200" dirty="0">
                <a:solidFill>
                  <a:schemeClr val="bg1">
                    <a:lumMod val="50000"/>
                  </a:schemeClr>
                </a:solidFill>
                <a:latin typeface="Calibri"/>
              </a:rPr>
              <a:t>whom allegations are reported</a:t>
            </a:r>
          </a:p>
          <a:p>
            <a:pPr lvl="0" fontAlgn="auto">
              <a:lnSpc>
                <a:spcPct val="80000"/>
              </a:lnSpc>
              <a:spcAft>
                <a:spcPts val="0"/>
              </a:spcAft>
              <a:buFont typeface="Wingdings" panose="05000000000000000000" pitchFamily="2" charset="2"/>
              <a:buChar char="Ø"/>
            </a:pPr>
            <a:r>
              <a:rPr lang="en-US" sz="2200" kern="1200" dirty="0" smtClean="0">
                <a:solidFill>
                  <a:schemeClr val="bg1">
                    <a:lumMod val="50000"/>
                  </a:schemeClr>
                </a:solidFill>
                <a:latin typeface="Calibri"/>
              </a:rPr>
              <a:t>The person to liaise </a:t>
            </a:r>
            <a:r>
              <a:rPr lang="en-US" sz="2200" kern="1200" dirty="0">
                <a:solidFill>
                  <a:schemeClr val="bg1">
                    <a:lumMod val="50000"/>
                  </a:schemeClr>
                </a:solidFill>
                <a:latin typeface="Calibri"/>
              </a:rPr>
              <a:t>with </a:t>
            </a:r>
            <a:r>
              <a:rPr lang="en-US" sz="2200" kern="1200" dirty="0" smtClean="0">
                <a:solidFill>
                  <a:schemeClr val="bg1">
                    <a:lumMod val="50000"/>
                  </a:schemeClr>
                </a:solidFill>
                <a:latin typeface="Calibri"/>
              </a:rPr>
              <a:t>LADO</a:t>
            </a:r>
          </a:p>
          <a:p>
            <a:pPr lvl="0" fontAlgn="auto">
              <a:lnSpc>
                <a:spcPct val="80000"/>
              </a:lnSpc>
              <a:spcAft>
                <a:spcPts val="0"/>
              </a:spcAft>
              <a:buFont typeface="Wingdings" panose="05000000000000000000" pitchFamily="2" charset="2"/>
              <a:buChar char="Ø"/>
            </a:pPr>
            <a:endParaRPr lang="en-US" sz="1800" kern="1200" dirty="0" smtClean="0">
              <a:solidFill>
                <a:schemeClr val="bg1">
                  <a:lumMod val="50000"/>
                </a:schemeClr>
              </a:solidFill>
              <a:latin typeface="Calibri"/>
            </a:endParaRPr>
          </a:p>
          <a:p>
            <a:pPr marL="0" lvl="0" indent="0" fontAlgn="auto">
              <a:lnSpc>
                <a:spcPct val="80000"/>
              </a:lnSpc>
              <a:spcAft>
                <a:spcPts val="0"/>
              </a:spcAft>
              <a:buNone/>
            </a:pPr>
            <a:r>
              <a:rPr lang="en-US" sz="2200" kern="1200" dirty="0" smtClean="0">
                <a:solidFill>
                  <a:schemeClr val="bg1">
                    <a:lumMod val="50000"/>
                  </a:schemeClr>
                </a:solidFill>
                <a:latin typeface="Calibri"/>
              </a:rPr>
              <a:t>Examples:</a:t>
            </a:r>
          </a:p>
          <a:p>
            <a:pPr fontAlgn="auto">
              <a:lnSpc>
                <a:spcPct val="80000"/>
              </a:lnSpc>
              <a:spcAft>
                <a:spcPts val="0"/>
              </a:spcAft>
            </a:pPr>
            <a:r>
              <a:rPr lang="en-US" sz="2200" kern="1200" dirty="0" smtClean="0">
                <a:solidFill>
                  <a:schemeClr val="bg1">
                    <a:lumMod val="50000"/>
                  </a:schemeClr>
                </a:solidFill>
                <a:latin typeface="Calibri"/>
              </a:rPr>
              <a:t>For schools this will be the Head Teacher</a:t>
            </a:r>
          </a:p>
          <a:p>
            <a:pPr fontAlgn="auto">
              <a:lnSpc>
                <a:spcPct val="80000"/>
              </a:lnSpc>
              <a:spcAft>
                <a:spcPts val="0"/>
              </a:spcAft>
            </a:pPr>
            <a:r>
              <a:rPr lang="en-US" sz="2200" kern="1200" dirty="0" smtClean="0">
                <a:solidFill>
                  <a:schemeClr val="bg1">
                    <a:lumMod val="50000"/>
                  </a:schemeClr>
                </a:solidFill>
                <a:latin typeface="Calibri"/>
              </a:rPr>
              <a:t>For pre-schools, nurseries &amp; link clubs this will be the Manager</a:t>
            </a:r>
          </a:p>
          <a:p>
            <a:pPr fontAlgn="auto">
              <a:lnSpc>
                <a:spcPct val="80000"/>
              </a:lnSpc>
              <a:spcAft>
                <a:spcPts val="0"/>
              </a:spcAft>
            </a:pPr>
            <a:r>
              <a:rPr lang="en-US" sz="2200" kern="1200" dirty="0" smtClean="0">
                <a:solidFill>
                  <a:schemeClr val="bg1">
                    <a:lumMod val="50000"/>
                  </a:schemeClr>
                </a:solidFill>
                <a:latin typeface="Calibri"/>
              </a:rPr>
              <a:t>For voluntary groups it will be the manager or chair of the committee </a:t>
            </a:r>
          </a:p>
          <a:p>
            <a:pPr fontAlgn="auto">
              <a:lnSpc>
                <a:spcPct val="80000"/>
              </a:lnSpc>
              <a:spcAft>
                <a:spcPts val="0"/>
              </a:spcAft>
            </a:pPr>
            <a:r>
              <a:rPr lang="en-US" sz="2200" kern="1200" dirty="0" smtClean="0">
                <a:solidFill>
                  <a:schemeClr val="bg1">
                    <a:lumMod val="50000"/>
                  </a:schemeClr>
                </a:solidFill>
                <a:latin typeface="Calibri"/>
              </a:rPr>
              <a:t>For Churches it is the safeguarding leads</a:t>
            </a:r>
          </a:p>
          <a:p>
            <a:pPr marL="0" lvl="0" indent="0" fontAlgn="auto">
              <a:lnSpc>
                <a:spcPct val="80000"/>
              </a:lnSpc>
              <a:spcAft>
                <a:spcPts val="0"/>
              </a:spcAft>
              <a:buNone/>
            </a:pPr>
            <a:endParaRPr lang="en-US" sz="2400" kern="1200" dirty="0" smtClean="0">
              <a:solidFill>
                <a:schemeClr val="bg1">
                  <a:lumMod val="50000"/>
                </a:schemeClr>
              </a:solidFill>
              <a:latin typeface="Calibri"/>
            </a:endParaRPr>
          </a:p>
          <a:p>
            <a:pPr lvl="0" fontAlgn="auto">
              <a:lnSpc>
                <a:spcPct val="80000"/>
              </a:lnSpc>
              <a:spcAft>
                <a:spcPts val="0"/>
              </a:spcAft>
              <a:buFont typeface="Wingdings" panose="05000000000000000000" pitchFamily="2" charset="2"/>
              <a:buChar char="Ø"/>
            </a:pPr>
            <a:endParaRPr lang="en-US" sz="2400" kern="1200" dirty="0">
              <a:solidFill>
                <a:schemeClr val="bg1">
                  <a:lumMod val="50000"/>
                </a:schemeClr>
              </a:solidFill>
              <a:latin typeface="Calibri"/>
            </a:endParaRPr>
          </a:p>
          <a:p>
            <a:pPr lvl="0" fontAlgn="auto">
              <a:lnSpc>
                <a:spcPct val="80000"/>
              </a:lnSpc>
              <a:spcAft>
                <a:spcPts val="0"/>
              </a:spcAft>
              <a:buFont typeface="Wingdings" panose="05000000000000000000" pitchFamily="2" charset="2"/>
              <a:buChar char="Ø"/>
            </a:pPr>
            <a:endParaRPr lang="en-GB" sz="2400" kern="1200" dirty="0">
              <a:solidFill>
                <a:prstClr val="black"/>
              </a:solidFill>
              <a:latin typeface="Calibri"/>
            </a:endParaRPr>
          </a:p>
          <a:p>
            <a:pPr marL="457200" lvl="1" indent="0" fontAlgn="auto">
              <a:lnSpc>
                <a:spcPct val="80000"/>
              </a:lnSpc>
              <a:spcAft>
                <a:spcPts val="0"/>
              </a:spcAft>
              <a:buNone/>
            </a:pPr>
            <a:endParaRPr lang="en-GB" sz="2400" kern="1200" dirty="0" smtClean="0">
              <a:solidFill>
                <a:prstClr val="black"/>
              </a:solidFill>
              <a:latin typeface="Calibri"/>
            </a:endParaRPr>
          </a:p>
        </p:txBody>
      </p:sp>
    </p:spTree>
    <p:extLst>
      <p:ext uri="{BB962C8B-B14F-4D97-AF65-F5344CB8AC3E}">
        <p14:creationId xmlns:p14="http://schemas.microsoft.com/office/powerpoint/2010/main" val="26780366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143000"/>
          </a:xfrm>
        </p:spPr>
        <p:txBody>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Dealing with allegations of abuse</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3" name="Text Placeholder 2"/>
          <p:cNvSpPr>
            <a:spLocks noGrp="1"/>
          </p:cNvSpPr>
          <p:nvPr>
            <p:ph idx="1"/>
          </p:nvPr>
        </p:nvSpPr>
        <p:spPr>
          <a:xfrm>
            <a:off x="683568" y="1268760"/>
            <a:ext cx="7772400" cy="4114800"/>
          </a:xfrm>
        </p:spPr>
        <p:txBody>
          <a:bodyPr>
            <a:normAutofit/>
          </a:bodyPr>
          <a:lstStyle/>
          <a:p>
            <a:r>
              <a:rPr lang="en-GB" sz="2400" dirty="0" smtClean="0">
                <a:solidFill>
                  <a:schemeClr val="bg2">
                    <a:lumMod val="75000"/>
                  </a:schemeClr>
                </a:solidFill>
                <a:latin typeface="Calibri" panose="020F0502020204030204" pitchFamily="34" charset="0"/>
              </a:rPr>
              <a:t>Quick resolution of the allegation must be a priority</a:t>
            </a:r>
          </a:p>
          <a:p>
            <a:r>
              <a:rPr lang="en-GB" sz="2400" dirty="0" smtClean="0">
                <a:solidFill>
                  <a:schemeClr val="bg2">
                    <a:lumMod val="75000"/>
                  </a:schemeClr>
                </a:solidFill>
                <a:latin typeface="Calibri" panose="020F0502020204030204" pitchFamily="34" charset="0"/>
              </a:rPr>
              <a:t>Do not investigate</a:t>
            </a:r>
          </a:p>
          <a:p>
            <a:r>
              <a:rPr lang="en-GB" sz="2400" dirty="0" smtClean="0">
                <a:solidFill>
                  <a:schemeClr val="bg2">
                    <a:lumMod val="75000"/>
                  </a:schemeClr>
                </a:solidFill>
                <a:latin typeface="Calibri" panose="020F0502020204030204" pitchFamily="34" charset="0"/>
              </a:rPr>
              <a:t>Do identify whether the alleged incident could have taken place i.e. was the staff member in work at the time of the allegation, etc.</a:t>
            </a:r>
          </a:p>
          <a:p>
            <a:pPr marL="0" indent="0" algn="ctr">
              <a:buNone/>
            </a:pPr>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Swiftly rather than slowly…</a:t>
            </a:r>
          </a:p>
          <a:p>
            <a:endParaRPr lang="en-GB" dirty="0"/>
          </a:p>
        </p:txBody>
      </p:sp>
      <p:sp>
        <p:nvSpPr>
          <p:cNvPr id="4" name="Text Placeholder 3"/>
          <p:cNvSpPr txBox="1">
            <a:spLocks/>
          </p:cNvSpPr>
          <p:nvPr/>
        </p:nvSpPr>
        <p:spPr bwMode="auto">
          <a:xfrm>
            <a:off x="1261952" y="3933056"/>
            <a:ext cx="2818656"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ctr">
              <a:buNone/>
            </a:pPr>
            <a:r>
              <a:rPr lang="en-GB" sz="2800" kern="0" dirty="0" smtClean="0">
                <a:solidFill>
                  <a:schemeClr val="bg2">
                    <a:lumMod val="75000"/>
                  </a:schemeClr>
                </a:solidFill>
                <a:latin typeface="Calibri" panose="020F0502020204030204" pitchFamily="34" charset="0"/>
              </a:rPr>
              <a:t>Organised</a:t>
            </a:r>
            <a:endParaRPr lang="en-GB" sz="2800" kern="0" dirty="0">
              <a:solidFill>
                <a:schemeClr val="bg2">
                  <a:lumMod val="75000"/>
                </a:schemeClr>
              </a:solidFill>
              <a:latin typeface="Calibri" panose="020F0502020204030204" pitchFamily="34" charset="0"/>
            </a:endParaRPr>
          </a:p>
        </p:txBody>
      </p:sp>
      <p:pic>
        <p:nvPicPr>
          <p:cNvPr id="5" name="Picture 2" descr="http://officeimg.vo.msecnd.net/en-us/images/MH900448499.jpg"/>
          <p:cNvPicPr>
            <a:picLocks noChangeAspect="1" noChangeArrowheads="1"/>
          </p:cNvPicPr>
          <p:nvPr/>
        </p:nvPicPr>
        <p:blipFill rotWithShape="1">
          <a:blip r:embed="rId3">
            <a:extLst>
              <a:ext uri="{28A0092B-C50C-407E-A947-70E740481C1C}">
                <a14:useLocalDpi xmlns:a14="http://schemas.microsoft.com/office/drawing/2010/main" val="0"/>
              </a:ext>
            </a:extLst>
          </a:blip>
          <a:srcRect l="14305" r="14006"/>
          <a:stretch/>
        </p:blipFill>
        <p:spPr bwMode="auto">
          <a:xfrm>
            <a:off x="2116476" y="4437112"/>
            <a:ext cx="1109609" cy="1547812"/>
          </a:xfrm>
          <a:prstGeom prst="rect">
            <a:avLst/>
          </a:prstGeom>
          <a:noFill/>
          <a:extLst>
            <a:ext uri="{909E8E84-426E-40DD-AFC4-6F175D3DCCD1}">
              <a14:hiddenFill xmlns:a14="http://schemas.microsoft.com/office/drawing/2010/main">
                <a:solidFill>
                  <a:srgbClr val="FFFFFF"/>
                </a:solidFill>
              </a14:hiddenFill>
            </a:ext>
          </a:extLst>
        </p:spPr>
      </p:pic>
      <p:sp>
        <p:nvSpPr>
          <p:cNvPr id="6" name="Text Placeholder 5"/>
          <p:cNvSpPr txBox="1">
            <a:spLocks/>
          </p:cNvSpPr>
          <p:nvPr/>
        </p:nvSpPr>
        <p:spPr>
          <a:xfrm>
            <a:off x="5304043" y="3917902"/>
            <a:ext cx="1799183" cy="639762"/>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ctr">
              <a:buNone/>
            </a:pPr>
            <a:r>
              <a:rPr lang="en-GB" sz="2800" kern="0" dirty="0" smtClean="0">
                <a:solidFill>
                  <a:schemeClr val="bg2">
                    <a:lumMod val="75000"/>
                  </a:schemeClr>
                </a:solidFill>
                <a:latin typeface="Calibri" panose="020F0502020204030204" pitchFamily="34" charset="0"/>
              </a:rPr>
              <a:t>Sloppy</a:t>
            </a:r>
            <a:endParaRPr lang="en-GB" sz="2800" kern="0" dirty="0">
              <a:solidFill>
                <a:schemeClr val="bg2">
                  <a:lumMod val="75000"/>
                </a:schemeClr>
              </a:solidFill>
              <a:latin typeface="Calibri" panose="020F0502020204030204" pitchFamily="34" charset="0"/>
            </a:endParaRPr>
          </a:p>
        </p:txBody>
      </p:sp>
      <p:pic>
        <p:nvPicPr>
          <p:cNvPr id="7" name="Picture 2" descr="English bulldog wearing glasses sleeping over a good novel">
            <a:hlinkClick r:id="rId4"/>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5411546" y="4638954"/>
            <a:ext cx="1584176" cy="1144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19978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143000"/>
          </a:xfrm>
        </p:spPr>
        <p:txBody>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The Strategy Meeting</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3" name="Content Placeholder 2"/>
          <p:cNvSpPr>
            <a:spLocks noGrp="1"/>
          </p:cNvSpPr>
          <p:nvPr>
            <p:ph sz="half" idx="1"/>
          </p:nvPr>
        </p:nvSpPr>
        <p:spPr>
          <a:xfrm>
            <a:off x="467544" y="1340768"/>
            <a:ext cx="8147248" cy="4349079"/>
          </a:xfrm>
        </p:spPr>
        <p:txBody>
          <a:bodyPr>
            <a:normAutofit fontScale="92500"/>
          </a:bodyPr>
          <a:lstStyle/>
          <a:p>
            <a:pPr marL="0" indent="0">
              <a:buNone/>
            </a:pPr>
            <a:r>
              <a:rPr lang="en-GB" dirty="0" smtClean="0">
                <a:solidFill>
                  <a:schemeClr val="bg2">
                    <a:lumMod val="75000"/>
                  </a:schemeClr>
                </a:solidFill>
                <a:latin typeface="Calibri" panose="020F0502020204030204" pitchFamily="34" charset="0"/>
              </a:rPr>
              <a:t>If the LADO is in agreement that the threshold is met, a strategy meeting will take place.  It must be convened within 5 days of receiving the initial referral and attendees will include:</a:t>
            </a:r>
          </a:p>
          <a:p>
            <a:r>
              <a:rPr lang="en-GB" dirty="0" smtClean="0">
                <a:solidFill>
                  <a:schemeClr val="bg2">
                    <a:lumMod val="75000"/>
                  </a:schemeClr>
                </a:solidFill>
                <a:latin typeface="Calibri" panose="020F0502020204030204" pitchFamily="34" charset="0"/>
              </a:rPr>
              <a:t>LADO</a:t>
            </a:r>
          </a:p>
          <a:p>
            <a:r>
              <a:rPr lang="en-GB" dirty="0" smtClean="0">
                <a:solidFill>
                  <a:schemeClr val="bg2">
                    <a:lumMod val="75000"/>
                  </a:schemeClr>
                </a:solidFill>
                <a:latin typeface="Calibri" panose="020F0502020204030204" pitchFamily="34" charset="0"/>
              </a:rPr>
              <a:t>Police</a:t>
            </a:r>
          </a:p>
          <a:p>
            <a:r>
              <a:rPr lang="en-GB" dirty="0" smtClean="0">
                <a:solidFill>
                  <a:schemeClr val="bg2">
                    <a:lumMod val="75000"/>
                  </a:schemeClr>
                </a:solidFill>
                <a:latin typeface="Calibri" panose="020F0502020204030204" pitchFamily="34" charset="0"/>
              </a:rPr>
              <a:t>Employer</a:t>
            </a:r>
          </a:p>
          <a:p>
            <a:r>
              <a:rPr lang="en-GB" dirty="0" smtClean="0">
                <a:solidFill>
                  <a:schemeClr val="bg2">
                    <a:lumMod val="75000"/>
                  </a:schemeClr>
                </a:solidFill>
                <a:latin typeface="Calibri" panose="020F0502020204030204" pitchFamily="34" charset="0"/>
              </a:rPr>
              <a:t>Human Resources</a:t>
            </a:r>
          </a:p>
          <a:p>
            <a:r>
              <a:rPr lang="en-GB" dirty="0" smtClean="0">
                <a:solidFill>
                  <a:schemeClr val="bg2">
                    <a:lumMod val="75000"/>
                  </a:schemeClr>
                </a:solidFill>
                <a:latin typeface="Calibri" panose="020F0502020204030204" pitchFamily="34" charset="0"/>
              </a:rPr>
              <a:t>Ofsted / other regulatory bodies (where appropriate)</a:t>
            </a:r>
          </a:p>
          <a:p>
            <a:pPr marL="0" indent="0">
              <a:buNone/>
            </a:pPr>
            <a:endParaRPr lang="en-GB" dirty="0" smtClean="0"/>
          </a:p>
          <a:p>
            <a:endParaRPr lang="en-GB" dirty="0"/>
          </a:p>
        </p:txBody>
      </p:sp>
      <p:pic>
        <p:nvPicPr>
          <p:cNvPr id="1026" name="Picture 2" descr="http://ts3.mm.bing.net/th?id=I.4714096768057834&amp;pid=1.1"/>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932040" y="2852936"/>
            <a:ext cx="28575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1139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136904" cy="1143000"/>
          </a:xfrm>
        </p:spPr>
        <p:txBody>
          <a:bodyPr>
            <a:normAutofit fontScale="90000"/>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Information required at the Strategy Meeting</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3" name="Text Placeholder 2"/>
          <p:cNvSpPr>
            <a:spLocks noGrp="1"/>
          </p:cNvSpPr>
          <p:nvPr>
            <p:ph idx="1"/>
          </p:nvPr>
        </p:nvSpPr>
        <p:spPr>
          <a:xfrm>
            <a:off x="683568" y="1484784"/>
            <a:ext cx="7772400" cy="4536504"/>
          </a:xfrm>
        </p:spPr>
        <p:txBody>
          <a:bodyPr>
            <a:normAutofit lnSpcReduction="10000"/>
          </a:bodyPr>
          <a:lstStyle/>
          <a:p>
            <a:pPr marL="0" indent="0">
              <a:buNone/>
            </a:pPr>
            <a:r>
              <a:rPr lang="en-GB" sz="2400"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Regarding the Employee:</a:t>
            </a:r>
          </a:p>
          <a:p>
            <a:r>
              <a:rPr lang="en-GB" sz="2400" dirty="0" smtClean="0">
                <a:solidFill>
                  <a:schemeClr val="bg2">
                    <a:lumMod val="75000"/>
                  </a:schemeClr>
                </a:solidFill>
                <a:latin typeface="Calibri" panose="020F0502020204030204" pitchFamily="34" charset="0"/>
              </a:rPr>
              <a:t>DOB / Address / Family details (where known)</a:t>
            </a:r>
          </a:p>
          <a:p>
            <a:r>
              <a:rPr lang="en-GB" sz="2400" dirty="0" smtClean="0">
                <a:solidFill>
                  <a:schemeClr val="bg2">
                    <a:lumMod val="75000"/>
                  </a:schemeClr>
                </a:solidFill>
                <a:latin typeface="Calibri" panose="020F0502020204030204" pitchFamily="34" charset="0"/>
              </a:rPr>
              <a:t>Date of recruitment</a:t>
            </a:r>
          </a:p>
          <a:p>
            <a:r>
              <a:rPr lang="en-GB" sz="2400" dirty="0" smtClean="0">
                <a:solidFill>
                  <a:schemeClr val="bg2">
                    <a:lumMod val="75000"/>
                  </a:schemeClr>
                </a:solidFill>
                <a:latin typeface="Calibri" panose="020F0502020204030204" pitchFamily="34" charset="0"/>
              </a:rPr>
              <a:t>Last DBS check</a:t>
            </a:r>
          </a:p>
          <a:p>
            <a:r>
              <a:rPr lang="en-GB" sz="2400" dirty="0" smtClean="0">
                <a:solidFill>
                  <a:schemeClr val="bg2">
                    <a:lumMod val="75000"/>
                  </a:schemeClr>
                </a:solidFill>
                <a:latin typeface="Calibri" panose="020F0502020204030204" pitchFamily="34" charset="0"/>
              </a:rPr>
              <a:t>References sought and followed up</a:t>
            </a:r>
          </a:p>
          <a:p>
            <a:r>
              <a:rPr lang="en-GB" sz="2400" dirty="0" smtClean="0">
                <a:solidFill>
                  <a:schemeClr val="bg2">
                    <a:lumMod val="75000"/>
                  </a:schemeClr>
                </a:solidFill>
                <a:latin typeface="Calibri" panose="020F0502020204030204" pitchFamily="34" charset="0"/>
              </a:rPr>
              <a:t>Any previous complaints / allegations</a:t>
            </a:r>
          </a:p>
          <a:p>
            <a:r>
              <a:rPr lang="en-GB" sz="2400" dirty="0" smtClean="0">
                <a:solidFill>
                  <a:schemeClr val="bg2">
                    <a:lumMod val="75000"/>
                  </a:schemeClr>
                </a:solidFill>
                <a:latin typeface="Calibri" panose="020F0502020204030204" pitchFamily="34" charset="0"/>
              </a:rPr>
              <a:t>Any registration with professional bodies</a:t>
            </a:r>
          </a:p>
          <a:p>
            <a:r>
              <a:rPr lang="en-GB" sz="2400" dirty="0" smtClean="0">
                <a:solidFill>
                  <a:schemeClr val="bg2">
                    <a:lumMod val="75000"/>
                  </a:schemeClr>
                </a:solidFill>
                <a:latin typeface="Calibri" panose="020F0502020204030204" pitchFamily="34" charset="0"/>
              </a:rPr>
              <a:t>Any known personal issues</a:t>
            </a:r>
          </a:p>
          <a:p>
            <a:r>
              <a:rPr lang="en-GB" sz="2400" dirty="0" smtClean="0">
                <a:solidFill>
                  <a:schemeClr val="bg2">
                    <a:lumMod val="75000"/>
                  </a:schemeClr>
                </a:solidFill>
                <a:latin typeface="Calibri" panose="020F0502020204030204" pitchFamily="34" charset="0"/>
              </a:rPr>
              <a:t>Confirmation of advice regarding Unions</a:t>
            </a:r>
          </a:p>
          <a:p>
            <a:r>
              <a:rPr lang="en-GB" sz="2400" dirty="0">
                <a:solidFill>
                  <a:schemeClr val="bg2">
                    <a:lumMod val="75000"/>
                  </a:schemeClr>
                </a:solidFill>
                <a:latin typeface="Calibri" panose="020F0502020204030204" pitchFamily="34" charset="0"/>
              </a:rPr>
              <a:t>Is the Employee still in the place of work / suspended?</a:t>
            </a:r>
          </a:p>
          <a:p>
            <a:r>
              <a:rPr lang="en-GB" sz="2400" dirty="0" smtClean="0">
                <a:solidFill>
                  <a:schemeClr val="bg2">
                    <a:lumMod val="75000"/>
                  </a:schemeClr>
                </a:solidFill>
                <a:latin typeface="Calibri" panose="020F0502020204030204" pitchFamily="34" charset="0"/>
              </a:rPr>
              <a:t>Details of identified school contact</a:t>
            </a:r>
          </a:p>
        </p:txBody>
      </p:sp>
    </p:spTree>
    <p:extLst>
      <p:ext uri="{BB962C8B-B14F-4D97-AF65-F5344CB8AC3E}">
        <p14:creationId xmlns:p14="http://schemas.microsoft.com/office/powerpoint/2010/main" val="22279264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136904" cy="1143000"/>
          </a:xfrm>
        </p:spPr>
        <p:txBody>
          <a:bodyPr>
            <a:normAutofit fontScale="90000"/>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Information required at the Strategy Meeting</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3" name="Text Placeholder 2"/>
          <p:cNvSpPr>
            <a:spLocks noGrp="1"/>
          </p:cNvSpPr>
          <p:nvPr>
            <p:ph idx="1"/>
          </p:nvPr>
        </p:nvSpPr>
        <p:spPr>
          <a:xfrm>
            <a:off x="683568" y="1556792"/>
            <a:ext cx="7772400" cy="4608512"/>
          </a:xfrm>
        </p:spPr>
        <p:txBody>
          <a:bodyPr>
            <a:normAutofit lnSpcReduction="10000"/>
          </a:bodyPr>
          <a:lstStyle/>
          <a:p>
            <a:pPr marL="0" indent="0">
              <a:buNone/>
            </a:pPr>
            <a:r>
              <a:rPr lang="en-GB" sz="2400"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Regarding the Allegation:</a:t>
            </a:r>
          </a:p>
          <a:p>
            <a:r>
              <a:rPr lang="en-GB" sz="2400" dirty="0" smtClean="0">
                <a:solidFill>
                  <a:schemeClr val="bg2">
                    <a:lumMod val="75000"/>
                  </a:schemeClr>
                </a:solidFill>
                <a:latin typeface="Calibri" panose="020F0502020204030204" pitchFamily="34" charset="0"/>
              </a:rPr>
              <a:t>Witness details</a:t>
            </a:r>
          </a:p>
          <a:p>
            <a:r>
              <a:rPr lang="en-GB" sz="2400" dirty="0" smtClean="0">
                <a:solidFill>
                  <a:schemeClr val="bg2">
                    <a:lumMod val="75000"/>
                  </a:schemeClr>
                </a:solidFill>
                <a:latin typeface="Calibri" panose="020F0502020204030204" pitchFamily="34" charset="0"/>
              </a:rPr>
              <a:t>Details of any immediate safeguarding action taken</a:t>
            </a:r>
          </a:p>
          <a:p>
            <a:pPr marL="0" lvl="0" indent="0">
              <a:buNone/>
            </a:pPr>
            <a:r>
              <a:rPr lang="en-GB" sz="2400" dirty="0">
                <a:solidFill>
                  <a:srgbClr val="808080">
                    <a:lumMod val="75000"/>
                  </a:srgbClr>
                </a:solidFill>
                <a:effectLst>
                  <a:outerShdw blurRad="38100" dist="38100" dir="2700000" algn="tl">
                    <a:srgbClr val="000000">
                      <a:alpha val="43137"/>
                    </a:srgbClr>
                  </a:outerShdw>
                </a:effectLst>
                <a:latin typeface="Calibri" panose="020F0502020204030204" pitchFamily="34" charset="0"/>
              </a:rPr>
              <a:t>Regarding the </a:t>
            </a:r>
            <a:r>
              <a:rPr lang="en-GB" sz="2400" dirty="0" smtClean="0">
                <a:solidFill>
                  <a:srgbClr val="808080">
                    <a:lumMod val="75000"/>
                  </a:srgbClr>
                </a:solidFill>
                <a:effectLst>
                  <a:outerShdw blurRad="38100" dist="38100" dir="2700000" algn="tl">
                    <a:srgbClr val="000000">
                      <a:alpha val="43137"/>
                    </a:srgbClr>
                  </a:outerShdw>
                </a:effectLst>
                <a:latin typeface="Calibri" panose="020F0502020204030204" pitchFamily="34" charset="0"/>
              </a:rPr>
              <a:t>Child:</a:t>
            </a:r>
            <a:endParaRPr lang="en-GB" sz="2400" dirty="0">
              <a:solidFill>
                <a:srgbClr val="808080">
                  <a:lumMod val="75000"/>
                </a:srgbClr>
              </a:solidFill>
              <a:effectLst>
                <a:outerShdw blurRad="38100" dist="38100" dir="2700000" algn="tl">
                  <a:srgbClr val="000000">
                    <a:alpha val="43137"/>
                  </a:srgbClr>
                </a:outerShdw>
              </a:effectLst>
              <a:latin typeface="Calibri" panose="020F0502020204030204" pitchFamily="34" charset="0"/>
            </a:endParaRPr>
          </a:p>
          <a:p>
            <a:pPr lvl="0"/>
            <a:r>
              <a:rPr lang="en-GB" sz="2400" dirty="0" smtClean="0">
                <a:solidFill>
                  <a:srgbClr val="808080">
                    <a:lumMod val="75000"/>
                  </a:srgbClr>
                </a:solidFill>
                <a:latin typeface="Calibri" panose="020F0502020204030204" pitchFamily="34" charset="0"/>
              </a:rPr>
              <a:t>DOB / Address / Parents notified</a:t>
            </a:r>
            <a:endParaRPr lang="en-GB" sz="2400" dirty="0">
              <a:solidFill>
                <a:srgbClr val="808080">
                  <a:lumMod val="75000"/>
                </a:srgbClr>
              </a:solidFill>
              <a:latin typeface="Calibri" panose="020F0502020204030204" pitchFamily="34" charset="0"/>
            </a:endParaRPr>
          </a:p>
          <a:p>
            <a:pPr lvl="0"/>
            <a:r>
              <a:rPr lang="en-GB" sz="2400" dirty="0" smtClean="0">
                <a:solidFill>
                  <a:srgbClr val="808080">
                    <a:lumMod val="75000"/>
                  </a:srgbClr>
                </a:solidFill>
                <a:latin typeface="Calibri" panose="020F0502020204030204" pitchFamily="34" charset="0"/>
              </a:rPr>
              <a:t>Initial disclosures and to whom</a:t>
            </a:r>
          </a:p>
          <a:p>
            <a:pPr lvl="0"/>
            <a:r>
              <a:rPr lang="en-GB" sz="2400" dirty="0" smtClean="0">
                <a:solidFill>
                  <a:srgbClr val="808080">
                    <a:lumMod val="75000"/>
                  </a:srgbClr>
                </a:solidFill>
                <a:latin typeface="Calibri" panose="020F0502020204030204" pitchFamily="34" charset="0"/>
              </a:rPr>
              <a:t>Decision to involve the Police by the family</a:t>
            </a:r>
          </a:p>
          <a:p>
            <a:pPr lvl="0"/>
            <a:r>
              <a:rPr lang="en-GB" sz="2400" dirty="0" smtClean="0">
                <a:solidFill>
                  <a:srgbClr val="808080">
                    <a:lumMod val="75000"/>
                  </a:srgbClr>
                </a:solidFill>
                <a:latin typeface="Calibri" panose="020F0502020204030204" pitchFamily="34" charset="0"/>
              </a:rPr>
              <a:t>Identified disability / SEN</a:t>
            </a:r>
          </a:p>
          <a:p>
            <a:pPr lvl="0"/>
            <a:r>
              <a:rPr lang="en-GB" sz="2400" dirty="0" smtClean="0">
                <a:solidFill>
                  <a:srgbClr val="808080">
                    <a:lumMod val="75000"/>
                  </a:srgbClr>
                </a:solidFill>
                <a:latin typeface="Calibri" panose="020F0502020204030204" pitchFamily="34" charset="0"/>
              </a:rPr>
              <a:t>Any behaviour plans / difficulties</a:t>
            </a:r>
          </a:p>
          <a:p>
            <a:pPr lvl="0"/>
            <a:r>
              <a:rPr lang="en-GB" sz="2400" dirty="0" smtClean="0">
                <a:solidFill>
                  <a:srgbClr val="808080">
                    <a:lumMod val="75000"/>
                  </a:srgbClr>
                </a:solidFill>
                <a:latin typeface="Calibri" panose="020F0502020204030204" pitchFamily="34" charset="0"/>
              </a:rPr>
              <a:t>Any known personal issues</a:t>
            </a:r>
          </a:p>
          <a:p>
            <a:pPr lvl="0"/>
            <a:r>
              <a:rPr lang="en-GB" sz="2400" dirty="0" smtClean="0">
                <a:solidFill>
                  <a:srgbClr val="808080">
                    <a:lumMod val="75000"/>
                  </a:srgbClr>
                </a:solidFill>
                <a:latin typeface="Calibri" panose="020F0502020204030204" pitchFamily="34" charset="0"/>
              </a:rPr>
              <a:t>Previous allegations / complaints</a:t>
            </a:r>
            <a:endParaRPr lang="en-GB" sz="2400" dirty="0">
              <a:solidFill>
                <a:srgbClr val="808080">
                  <a:lumMod val="75000"/>
                </a:srgbClr>
              </a:solidFill>
              <a:latin typeface="Calibri" panose="020F0502020204030204" pitchFamily="34" charset="0"/>
            </a:endParaRPr>
          </a:p>
          <a:p>
            <a:pPr marL="0" indent="0">
              <a:buNone/>
            </a:pPr>
            <a:endParaRPr lang="en-GB" sz="2400" dirty="0">
              <a:solidFill>
                <a:schemeClr val="bg2">
                  <a:lumMod val="75000"/>
                </a:schemeClr>
              </a:solidFill>
              <a:latin typeface="Calibri" panose="020F0502020204030204" pitchFamily="34" charset="0"/>
            </a:endParaRPr>
          </a:p>
        </p:txBody>
      </p:sp>
    </p:spTree>
    <p:extLst>
      <p:ext uri="{BB962C8B-B14F-4D97-AF65-F5344CB8AC3E}">
        <p14:creationId xmlns:p14="http://schemas.microsoft.com/office/powerpoint/2010/main" val="41333336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136904" cy="1143000"/>
          </a:xfrm>
        </p:spPr>
        <p:txBody>
          <a:bodyPr>
            <a:normAutofit/>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Strategy Meeting Agenda</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3" name="Text Placeholder 2"/>
          <p:cNvSpPr>
            <a:spLocks noGrp="1"/>
          </p:cNvSpPr>
          <p:nvPr>
            <p:ph idx="1"/>
          </p:nvPr>
        </p:nvSpPr>
        <p:spPr>
          <a:xfrm>
            <a:off x="467544" y="1124744"/>
            <a:ext cx="8208912" cy="5112568"/>
          </a:xfrm>
        </p:spPr>
        <p:txBody>
          <a:bodyPr>
            <a:normAutofit fontScale="85000" lnSpcReduction="10000"/>
          </a:bodyPr>
          <a:lstStyle/>
          <a:p>
            <a:pPr marL="0" indent="0">
              <a:buNone/>
            </a:pPr>
            <a:r>
              <a:rPr lang="en-GB" sz="2400" dirty="0" smtClean="0">
                <a:solidFill>
                  <a:schemeClr val="bg2">
                    <a:lumMod val="75000"/>
                  </a:schemeClr>
                </a:solidFill>
                <a:latin typeface="Calibri" panose="020F0502020204030204" pitchFamily="34" charset="0"/>
              </a:rPr>
              <a:t>The Strategy Meeting will follow a set agenda and will consider the following:</a:t>
            </a:r>
          </a:p>
          <a:p>
            <a:r>
              <a:rPr lang="en-GB" sz="2400" dirty="0" smtClean="0">
                <a:solidFill>
                  <a:schemeClr val="bg2">
                    <a:lumMod val="75000"/>
                  </a:schemeClr>
                </a:solidFill>
                <a:latin typeface="Calibri" panose="020F0502020204030204" pitchFamily="34" charset="0"/>
              </a:rPr>
              <a:t>Any other children that the professional has contact with and action to keep them safe</a:t>
            </a:r>
          </a:p>
          <a:p>
            <a:r>
              <a:rPr lang="en-GB" sz="2400" dirty="0" smtClean="0">
                <a:solidFill>
                  <a:schemeClr val="bg2">
                    <a:lumMod val="75000"/>
                  </a:schemeClr>
                </a:solidFill>
                <a:latin typeface="Calibri" panose="020F0502020204030204" pitchFamily="34" charset="0"/>
              </a:rPr>
              <a:t>Any information in respect of the person making the allegation that would impact on the validity of the allegation</a:t>
            </a:r>
          </a:p>
          <a:p>
            <a:r>
              <a:rPr lang="en-GB" sz="2400" dirty="0" smtClean="0">
                <a:solidFill>
                  <a:schemeClr val="bg2">
                    <a:lumMod val="75000"/>
                  </a:schemeClr>
                </a:solidFill>
                <a:latin typeface="Calibri" panose="020F0502020204030204" pitchFamily="34" charset="0"/>
              </a:rPr>
              <a:t>Any information in respect of the professional including previous allegations, complaints, conduct and relationship between the professional and the family of the child</a:t>
            </a:r>
          </a:p>
          <a:p>
            <a:r>
              <a:rPr lang="en-GB" sz="2400" dirty="0" smtClean="0">
                <a:solidFill>
                  <a:schemeClr val="bg2">
                    <a:lumMod val="75000"/>
                  </a:schemeClr>
                </a:solidFill>
                <a:latin typeface="Calibri" panose="020F0502020204030204" pitchFamily="34" charset="0"/>
              </a:rPr>
              <a:t>Support for the child and other children who may have witnessed the incident or reported the incident</a:t>
            </a:r>
          </a:p>
          <a:p>
            <a:r>
              <a:rPr lang="en-GB" sz="2400" dirty="0" smtClean="0">
                <a:solidFill>
                  <a:schemeClr val="bg2">
                    <a:lumMod val="75000"/>
                  </a:schemeClr>
                </a:solidFill>
                <a:latin typeface="Calibri" panose="020F0502020204030204" pitchFamily="34" charset="0"/>
              </a:rPr>
              <a:t>Support required for the professional</a:t>
            </a:r>
          </a:p>
          <a:p>
            <a:r>
              <a:rPr lang="en-GB" sz="2400" dirty="0" smtClean="0">
                <a:solidFill>
                  <a:schemeClr val="bg2">
                    <a:lumMod val="75000"/>
                  </a:schemeClr>
                </a:solidFill>
                <a:latin typeface="Calibri" panose="020F0502020204030204" pitchFamily="34" charset="0"/>
              </a:rPr>
              <a:t>Whether the recruitment process for the professional was robust and followed Safer Recruitment guidelines</a:t>
            </a:r>
          </a:p>
          <a:p>
            <a:r>
              <a:rPr lang="en-GB" sz="2400" dirty="0" smtClean="0">
                <a:solidFill>
                  <a:schemeClr val="bg2">
                    <a:lumMod val="75000"/>
                  </a:schemeClr>
                </a:solidFill>
                <a:latin typeface="Calibri" panose="020F0502020204030204" pitchFamily="34" charset="0"/>
              </a:rPr>
              <a:t>Potential media interest in the case</a:t>
            </a:r>
          </a:p>
          <a:p>
            <a:r>
              <a:rPr lang="en-GB" sz="2400" dirty="0" smtClean="0">
                <a:solidFill>
                  <a:schemeClr val="bg2">
                    <a:lumMod val="75000"/>
                  </a:schemeClr>
                </a:solidFill>
                <a:latin typeface="Calibri" panose="020F0502020204030204" pitchFamily="34" charset="0"/>
              </a:rPr>
              <a:t>Timescales for review</a:t>
            </a:r>
          </a:p>
          <a:p>
            <a:r>
              <a:rPr lang="en-GB" sz="2400" dirty="0" smtClean="0">
                <a:solidFill>
                  <a:schemeClr val="bg2">
                    <a:lumMod val="75000"/>
                  </a:schemeClr>
                </a:solidFill>
                <a:latin typeface="Calibri" panose="020F0502020204030204" pitchFamily="34" charset="0"/>
              </a:rPr>
              <a:t>Any points of learning</a:t>
            </a:r>
            <a:endParaRPr lang="en-GB" sz="2400" dirty="0">
              <a:solidFill>
                <a:schemeClr val="bg2">
                  <a:lumMod val="75000"/>
                </a:schemeClr>
              </a:solidFill>
              <a:latin typeface="Calibri" panose="020F0502020204030204" pitchFamily="34" charset="0"/>
            </a:endParaRPr>
          </a:p>
          <a:p>
            <a:pPr marL="0" indent="0">
              <a:buNone/>
            </a:pPr>
            <a:endParaRPr lang="en-GB" sz="2400" dirty="0">
              <a:solidFill>
                <a:schemeClr val="bg2">
                  <a:lumMod val="75000"/>
                </a:schemeClr>
              </a:solidFill>
              <a:latin typeface="Calibri" panose="020F0502020204030204" pitchFamily="34" charset="0"/>
            </a:endParaRPr>
          </a:p>
        </p:txBody>
      </p:sp>
    </p:spTree>
    <p:extLst>
      <p:ext uri="{BB962C8B-B14F-4D97-AF65-F5344CB8AC3E}">
        <p14:creationId xmlns:p14="http://schemas.microsoft.com/office/powerpoint/2010/main" val="2652545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143000"/>
          </a:xfrm>
        </p:spPr>
        <p:txBody>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Investigation</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3" name="Content Placeholder 2"/>
          <p:cNvSpPr>
            <a:spLocks noGrp="1"/>
          </p:cNvSpPr>
          <p:nvPr>
            <p:ph idx="1"/>
          </p:nvPr>
        </p:nvSpPr>
        <p:spPr>
          <a:xfrm>
            <a:off x="539552" y="1412776"/>
            <a:ext cx="8136904" cy="4680520"/>
          </a:xfrm>
        </p:spPr>
        <p:txBody>
          <a:bodyPr>
            <a:normAutofit/>
          </a:bodyPr>
          <a:lstStyle/>
          <a:p>
            <a:r>
              <a:rPr lang="en-GB" dirty="0" smtClean="0"/>
              <a:t>There are usually to outcomes to the first strategy meeting </a:t>
            </a:r>
          </a:p>
          <a:p>
            <a:r>
              <a:rPr lang="en-GB" dirty="0" smtClean="0"/>
              <a:t>Police investigation</a:t>
            </a:r>
          </a:p>
          <a:p>
            <a:pPr marL="0" indent="0">
              <a:buNone/>
            </a:pPr>
            <a:r>
              <a:rPr lang="en-GB" dirty="0" smtClean="0"/>
              <a:t>Or</a:t>
            </a:r>
          </a:p>
          <a:p>
            <a:r>
              <a:rPr lang="en-GB" dirty="0" smtClean="0"/>
              <a:t>Agency investigation</a:t>
            </a:r>
          </a:p>
          <a:p>
            <a:r>
              <a:rPr lang="en-GB" dirty="0" smtClean="0"/>
              <a:t>The strategy meeting will agree the terms of any investigation</a:t>
            </a:r>
            <a:endParaRPr lang="en-GB" dirty="0"/>
          </a:p>
        </p:txBody>
      </p:sp>
    </p:spTree>
    <p:extLst>
      <p:ext uri="{BB962C8B-B14F-4D97-AF65-F5344CB8AC3E}">
        <p14:creationId xmlns:p14="http://schemas.microsoft.com/office/powerpoint/2010/main" val="1266573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keep children safe</a:t>
            </a:r>
            <a:endParaRPr lang="en-GB" dirty="0"/>
          </a:p>
        </p:txBody>
      </p:sp>
      <p:sp>
        <p:nvSpPr>
          <p:cNvPr id="3" name="Content Placeholder 2"/>
          <p:cNvSpPr>
            <a:spLocks noGrp="1"/>
          </p:cNvSpPr>
          <p:nvPr>
            <p:ph idx="1"/>
          </p:nvPr>
        </p:nvSpPr>
        <p:spPr/>
        <p:txBody>
          <a:bodyPr/>
          <a:lstStyle/>
          <a:p>
            <a:r>
              <a:rPr lang="en-US" dirty="0" smtClean="0"/>
              <a:t>Can you give me examples of how </a:t>
            </a:r>
            <a:r>
              <a:rPr lang="en-US" dirty="0" err="1" smtClean="0"/>
              <a:t>organisations</a:t>
            </a:r>
            <a:r>
              <a:rPr lang="en-US" dirty="0" smtClean="0"/>
              <a:t> keep children safe.</a:t>
            </a:r>
            <a:endParaRPr lang="en-GB" dirty="0"/>
          </a:p>
        </p:txBody>
      </p:sp>
    </p:spTree>
    <p:extLst>
      <p:ext uri="{BB962C8B-B14F-4D97-AF65-F5344CB8AC3E}">
        <p14:creationId xmlns:p14="http://schemas.microsoft.com/office/powerpoint/2010/main" val="3634637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a:t>
            </a:r>
            <a:endParaRPr lang="en-GB" dirty="0"/>
          </a:p>
        </p:txBody>
      </p:sp>
      <p:sp>
        <p:nvSpPr>
          <p:cNvPr id="3" name="Content Placeholder 2"/>
          <p:cNvSpPr>
            <a:spLocks noGrp="1"/>
          </p:cNvSpPr>
          <p:nvPr>
            <p:ph idx="1"/>
          </p:nvPr>
        </p:nvSpPr>
        <p:spPr/>
        <p:txBody>
          <a:bodyPr/>
          <a:lstStyle/>
          <a:p>
            <a:r>
              <a:rPr lang="en-GB" dirty="0" smtClean="0"/>
              <a:t>You must support your staff member</a:t>
            </a:r>
          </a:p>
          <a:p>
            <a:r>
              <a:rPr lang="en-GB" dirty="0" smtClean="0"/>
              <a:t>You must support the alleged victim</a:t>
            </a:r>
          </a:p>
          <a:p>
            <a:r>
              <a:rPr lang="en-GB" dirty="0" smtClean="0"/>
              <a:t>You must support witnesses</a:t>
            </a:r>
            <a:endParaRPr lang="en-GB" dirty="0"/>
          </a:p>
        </p:txBody>
      </p:sp>
    </p:spTree>
    <p:extLst>
      <p:ext uri="{BB962C8B-B14F-4D97-AF65-F5344CB8AC3E}">
        <p14:creationId xmlns:p14="http://schemas.microsoft.com/office/powerpoint/2010/main" val="2977874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143000"/>
          </a:xfrm>
        </p:spPr>
        <p:txBody>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Conclusions</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3" name="Content Placeholder 2"/>
          <p:cNvSpPr>
            <a:spLocks noGrp="1"/>
          </p:cNvSpPr>
          <p:nvPr>
            <p:ph idx="1"/>
          </p:nvPr>
        </p:nvSpPr>
        <p:spPr>
          <a:xfrm>
            <a:off x="611560" y="1196752"/>
            <a:ext cx="7920880" cy="5112568"/>
          </a:xfrm>
        </p:spPr>
        <p:txBody>
          <a:bodyPr/>
          <a:lstStyle/>
          <a:p>
            <a:pPr marL="0" indent="0">
              <a:buNone/>
            </a:pPr>
            <a:r>
              <a:rPr lang="en-GB" sz="2300" dirty="0" smtClean="0">
                <a:solidFill>
                  <a:schemeClr val="bg2">
                    <a:lumMod val="75000"/>
                  </a:schemeClr>
                </a:solidFill>
                <a:latin typeface="Calibri" panose="020F0502020204030204" pitchFamily="34" charset="0"/>
              </a:rPr>
              <a:t>At the conclusion of the investigation, the allegation will be found to be:</a:t>
            </a:r>
          </a:p>
          <a:p>
            <a:r>
              <a:rPr lang="en-GB" sz="2300" b="1" dirty="0" smtClean="0">
                <a:solidFill>
                  <a:schemeClr val="bg2">
                    <a:lumMod val="75000"/>
                  </a:schemeClr>
                </a:solidFill>
                <a:latin typeface="Calibri" panose="020F0502020204030204" pitchFamily="34" charset="0"/>
              </a:rPr>
              <a:t>Substantiated - </a:t>
            </a:r>
            <a:r>
              <a:rPr lang="en-GB" sz="2300" dirty="0" smtClean="0">
                <a:solidFill>
                  <a:schemeClr val="bg2">
                    <a:lumMod val="75000"/>
                  </a:schemeClr>
                </a:solidFill>
                <a:latin typeface="Calibri" panose="020F0502020204030204" pitchFamily="34" charset="0"/>
              </a:rPr>
              <a:t>there is evidence to support the incident happened</a:t>
            </a:r>
          </a:p>
          <a:p>
            <a:r>
              <a:rPr lang="en-GB" sz="2300" b="1" dirty="0" smtClean="0">
                <a:solidFill>
                  <a:schemeClr val="bg2">
                    <a:lumMod val="75000"/>
                  </a:schemeClr>
                </a:solidFill>
                <a:latin typeface="Calibri" panose="020F0502020204030204" pitchFamily="34" charset="0"/>
              </a:rPr>
              <a:t>Unsubstantiated -</a:t>
            </a:r>
            <a:r>
              <a:rPr lang="en-GB" sz="2300" dirty="0" smtClean="0">
                <a:solidFill>
                  <a:schemeClr val="bg2">
                    <a:lumMod val="75000"/>
                  </a:schemeClr>
                </a:solidFill>
                <a:latin typeface="Calibri" panose="020F0502020204030204" pitchFamily="34" charset="0"/>
              </a:rPr>
              <a:t> the allegation cannot be proven or disproven</a:t>
            </a:r>
          </a:p>
          <a:p>
            <a:r>
              <a:rPr lang="en-GB" sz="2300" b="1" dirty="0" smtClean="0">
                <a:solidFill>
                  <a:schemeClr val="bg2">
                    <a:lumMod val="75000"/>
                  </a:schemeClr>
                </a:solidFill>
                <a:latin typeface="Calibri" panose="020F0502020204030204" pitchFamily="34" charset="0"/>
              </a:rPr>
              <a:t>unfounded -</a:t>
            </a:r>
            <a:r>
              <a:rPr lang="en-GB" sz="2300" dirty="0" smtClean="0">
                <a:solidFill>
                  <a:schemeClr val="bg2">
                    <a:lumMod val="75000"/>
                  </a:schemeClr>
                </a:solidFill>
                <a:latin typeface="Calibri" panose="020F0502020204030204" pitchFamily="34" charset="0"/>
              </a:rPr>
              <a:t> there is evidence to confirm that the incident did not happen</a:t>
            </a:r>
          </a:p>
          <a:p>
            <a:r>
              <a:rPr lang="en-GB" sz="2300" b="1" dirty="0" smtClean="0">
                <a:solidFill>
                  <a:schemeClr val="bg2">
                    <a:lumMod val="75000"/>
                  </a:schemeClr>
                </a:solidFill>
                <a:latin typeface="Calibri" panose="020F0502020204030204" pitchFamily="34" charset="0"/>
              </a:rPr>
              <a:t>Malicious -</a:t>
            </a:r>
            <a:r>
              <a:rPr lang="en-GB" sz="2300" dirty="0" smtClean="0">
                <a:solidFill>
                  <a:schemeClr val="bg2">
                    <a:lumMod val="75000"/>
                  </a:schemeClr>
                </a:solidFill>
                <a:latin typeface="Calibri" panose="020F0502020204030204" pitchFamily="34" charset="0"/>
              </a:rPr>
              <a:t> there is evidence that the incident did not happen and that the allegations are motivated by the intention to have a professional dismissed (where allegations are deemed to be malicious and this constitutes a criminal offense further consideration must be given to referring the matter to the Police)</a:t>
            </a:r>
            <a:endParaRPr lang="en-GB" sz="2300" dirty="0">
              <a:solidFill>
                <a:schemeClr val="bg2">
                  <a:lumMod val="75000"/>
                </a:schemeClr>
              </a:solidFill>
              <a:latin typeface="Calibri" panose="020F0502020204030204" pitchFamily="34" charset="0"/>
            </a:endParaRPr>
          </a:p>
        </p:txBody>
      </p:sp>
    </p:spTree>
    <p:extLst>
      <p:ext uri="{BB962C8B-B14F-4D97-AF65-F5344CB8AC3E}">
        <p14:creationId xmlns:p14="http://schemas.microsoft.com/office/powerpoint/2010/main" val="4326283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7772400" cy="1143000"/>
          </a:xfrm>
        </p:spPr>
        <p:txBody>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Informing relevant bodies</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3" name="Content Placeholder 2"/>
          <p:cNvSpPr>
            <a:spLocks noGrp="1"/>
          </p:cNvSpPr>
          <p:nvPr>
            <p:ph idx="1"/>
          </p:nvPr>
        </p:nvSpPr>
        <p:spPr>
          <a:xfrm>
            <a:off x="683568" y="1412776"/>
            <a:ext cx="7772400" cy="4467200"/>
          </a:xfrm>
        </p:spPr>
        <p:txBody>
          <a:bodyPr/>
          <a:lstStyle/>
          <a:p>
            <a:r>
              <a:rPr lang="en-GB" sz="2400" dirty="0" smtClean="0">
                <a:solidFill>
                  <a:schemeClr val="bg2">
                    <a:lumMod val="75000"/>
                  </a:schemeClr>
                </a:solidFill>
                <a:latin typeface="Calibri" panose="020F0502020204030204" pitchFamily="34" charset="0"/>
              </a:rPr>
              <a:t>In cases where the employer decides that they can no longer employ the professional/voluntary worker, a referral should be made by </a:t>
            </a:r>
            <a:r>
              <a:rPr lang="en-GB" sz="2400" dirty="0">
                <a:solidFill>
                  <a:schemeClr val="bg2">
                    <a:lumMod val="75000"/>
                  </a:schemeClr>
                </a:solidFill>
                <a:latin typeface="Calibri" panose="020F0502020204030204" pitchFamily="34" charset="0"/>
              </a:rPr>
              <a:t>the </a:t>
            </a:r>
            <a:r>
              <a:rPr lang="en-GB" sz="2400" dirty="0" smtClean="0">
                <a:solidFill>
                  <a:schemeClr val="bg2">
                    <a:lumMod val="75000"/>
                  </a:schemeClr>
                </a:solidFill>
                <a:latin typeface="Calibri" panose="020F0502020204030204" pitchFamily="34" charset="0"/>
              </a:rPr>
              <a:t>employer to the Disclosure and Barring Service (DBS) </a:t>
            </a:r>
          </a:p>
          <a:p>
            <a:r>
              <a:rPr lang="en-GB" sz="2400" dirty="0" smtClean="0">
                <a:solidFill>
                  <a:schemeClr val="bg2">
                    <a:lumMod val="75000"/>
                  </a:schemeClr>
                </a:solidFill>
                <a:latin typeface="Calibri" panose="020F0502020204030204" pitchFamily="34" charset="0"/>
              </a:rPr>
              <a:t>Notification should be sent of the decision to dismiss to any other registered body</a:t>
            </a:r>
          </a:p>
          <a:p>
            <a:r>
              <a:rPr lang="en-GB" sz="2400" dirty="0" smtClean="0">
                <a:solidFill>
                  <a:schemeClr val="bg2">
                    <a:lumMod val="75000"/>
                  </a:schemeClr>
                </a:solidFill>
                <a:latin typeface="Calibri" panose="020F0502020204030204" pitchFamily="34" charset="0"/>
              </a:rPr>
              <a:t>This information should also be shared with LADO</a:t>
            </a:r>
            <a:endParaRPr lang="en-GB" sz="2400" dirty="0"/>
          </a:p>
        </p:txBody>
      </p:sp>
    </p:spTree>
    <p:extLst>
      <p:ext uri="{BB962C8B-B14F-4D97-AF65-F5344CB8AC3E}">
        <p14:creationId xmlns:p14="http://schemas.microsoft.com/office/powerpoint/2010/main" val="38623159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7772400" cy="1143000"/>
          </a:xfrm>
        </p:spPr>
        <p:txBody>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Do not…</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3" name="Content Placeholder 2"/>
          <p:cNvSpPr>
            <a:spLocks noGrp="1"/>
          </p:cNvSpPr>
          <p:nvPr>
            <p:ph idx="1"/>
          </p:nvPr>
        </p:nvSpPr>
        <p:spPr>
          <a:xfrm>
            <a:off x="683568" y="1628800"/>
            <a:ext cx="7772400" cy="4114800"/>
          </a:xfrm>
        </p:spPr>
        <p:txBody>
          <a:bodyPr/>
          <a:lstStyle/>
          <a:p>
            <a:r>
              <a:rPr lang="en-GB" dirty="0" smtClean="0">
                <a:solidFill>
                  <a:schemeClr val="bg2">
                    <a:lumMod val="75000"/>
                  </a:schemeClr>
                </a:solidFill>
                <a:latin typeface="Calibri" panose="020F0502020204030204" pitchFamily="34" charset="0"/>
              </a:rPr>
              <a:t>Conduct an internal investigation without first consulting with the LADO</a:t>
            </a:r>
          </a:p>
          <a:p>
            <a:r>
              <a:rPr lang="en-GB" dirty="0" smtClean="0">
                <a:solidFill>
                  <a:schemeClr val="bg2">
                    <a:lumMod val="75000"/>
                  </a:schemeClr>
                </a:solidFill>
                <a:latin typeface="Calibri" panose="020F0502020204030204" pitchFamily="34" charset="0"/>
              </a:rPr>
              <a:t>Advise the employee of the details or nature of the allegation (this may potentially impede a Police investigation)</a:t>
            </a:r>
          </a:p>
          <a:p>
            <a:r>
              <a:rPr lang="en-GB" dirty="0" smtClean="0">
                <a:solidFill>
                  <a:schemeClr val="bg2">
                    <a:lumMod val="75000"/>
                  </a:schemeClr>
                </a:solidFill>
                <a:latin typeface="Calibri" panose="020F0502020204030204" pitchFamily="34" charset="0"/>
              </a:rPr>
              <a:t>Use compromise agreements</a:t>
            </a:r>
          </a:p>
          <a:p>
            <a:pPr marL="0" indent="0">
              <a:buNone/>
            </a:pPr>
            <a:endParaRPr lang="en-GB" dirty="0" smtClean="0"/>
          </a:p>
          <a:p>
            <a:endParaRPr lang="en-GB" dirty="0"/>
          </a:p>
        </p:txBody>
      </p:sp>
    </p:spTree>
    <p:extLst>
      <p:ext uri="{BB962C8B-B14F-4D97-AF65-F5344CB8AC3E}">
        <p14:creationId xmlns:p14="http://schemas.microsoft.com/office/powerpoint/2010/main" val="8500553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772400" cy="1143000"/>
          </a:xfrm>
        </p:spPr>
        <p:txBody>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Record Keeping</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3" name="Content Placeholder 2"/>
          <p:cNvSpPr>
            <a:spLocks noGrp="1"/>
          </p:cNvSpPr>
          <p:nvPr>
            <p:ph idx="1"/>
          </p:nvPr>
        </p:nvSpPr>
        <p:spPr>
          <a:xfrm>
            <a:off x="683568" y="1340768"/>
            <a:ext cx="7772400" cy="4114800"/>
          </a:xfrm>
        </p:spPr>
        <p:txBody>
          <a:bodyPr/>
          <a:lstStyle/>
          <a:p>
            <a:r>
              <a:rPr lang="en-GB" sz="2800" dirty="0" smtClean="0">
                <a:solidFill>
                  <a:schemeClr val="bg2">
                    <a:lumMod val="75000"/>
                  </a:schemeClr>
                </a:solidFill>
                <a:latin typeface="Calibri" panose="020F0502020204030204" pitchFamily="34" charset="0"/>
              </a:rPr>
              <a:t>False and malicious allegations must be removed from the personal record</a:t>
            </a:r>
          </a:p>
          <a:p>
            <a:r>
              <a:rPr lang="en-GB" sz="2800" dirty="0" smtClean="0">
                <a:solidFill>
                  <a:schemeClr val="bg2">
                    <a:lumMod val="75000"/>
                  </a:schemeClr>
                </a:solidFill>
                <a:latin typeface="Calibri" panose="020F0502020204030204" pitchFamily="34" charset="0"/>
              </a:rPr>
              <a:t>For all other allegations a summary should be written and a copy provided to the person</a:t>
            </a:r>
          </a:p>
          <a:p>
            <a:r>
              <a:rPr lang="en-GB" sz="2800" dirty="0" smtClean="0">
                <a:solidFill>
                  <a:schemeClr val="bg2">
                    <a:lumMod val="75000"/>
                  </a:schemeClr>
                </a:solidFill>
                <a:latin typeface="Calibri" panose="020F0502020204030204" pitchFamily="34" charset="0"/>
              </a:rPr>
              <a:t>Retention of records is until the employee has reached the age of retirement or 10 years after the allegation if this is longer.</a:t>
            </a:r>
          </a:p>
          <a:p>
            <a:endParaRPr lang="en-GB" dirty="0"/>
          </a:p>
        </p:txBody>
      </p:sp>
    </p:spTree>
    <p:extLst>
      <p:ext uri="{BB962C8B-B14F-4D97-AF65-F5344CB8AC3E}">
        <p14:creationId xmlns:p14="http://schemas.microsoft.com/office/powerpoint/2010/main" val="2743816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DBS</a:t>
            </a:r>
            <a:endParaRPr lang="en-GB" dirty="0"/>
          </a:p>
        </p:txBody>
      </p:sp>
      <p:sp>
        <p:nvSpPr>
          <p:cNvPr id="3" name="Content Placeholder 2"/>
          <p:cNvSpPr>
            <a:spLocks noGrp="1"/>
          </p:cNvSpPr>
          <p:nvPr>
            <p:ph idx="1"/>
          </p:nvPr>
        </p:nvSpPr>
        <p:spPr/>
        <p:txBody>
          <a:bodyPr/>
          <a:lstStyle/>
          <a:p>
            <a:r>
              <a:rPr lang="en-GB" dirty="0" smtClean="0"/>
              <a:t>Referrals to the DBS are your responsibility.</a:t>
            </a:r>
          </a:p>
          <a:p>
            <a:endParaRPr lang="en-GB" dirty="0"/>
          </a:p>
          <a:p>
            <a:pPr marL="0" indent="0">
              <a:buNone/>
            </a:pPr>
            <a:r>
              <a:rPr lang="en-GB" dirty="0" smtClean="0"/>
              <a:t>OFSTED</a:t>
            </a:r>
          </a:p>
          <a:p>
            <a:pPr marL="0" indent="0">
              <a:buNone/>
            </a:pPr>
            <a:r>
              <a:rPr lang="en-GB" dirty="0" smtClean="0"/>
              <a:t>Identified LADO as a strength</a:t>
            </a:r>
          </a:p>
          <a:p>
            <a:endParaRPr lang="en-GB" dirty="0"/>
          </a:p>
        </p:txBody>
      </p:sp>
    </p:spTree>
    <p:extLst>
      <p:ext uri="{BB962C8B-B14F-4D97-AF65-F5344CB8AC3E}">
        <p14:creationId xmlns:p14="http://schemas.microsoft.com/office/powerpoint/2010/main" val="21306291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420888"/>
            <a:ext cx="7772400" cy="1143000"/>
          </a:xfrm>
        </p:spPr>
        <p:txBody>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Any questions?</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2327592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7772400" cy="1143000"/>
          </a:xfrm>
        </p:spPr>
        <p:txBody>
          <a:bodyPr/>
          <a:lstStyle/>
          <a:p>
            <a:r>
              <a:rPr lang="en-GB" dirty="0" smtClean="0">
                <a:solidFill>
                  <a:schemeClr val="bg2">
                    <a:lumMod val="75000"/>
                  </a:schemeClr>
                </a:solidFill>
                <a:effectLst>
                  <a:outerShdw blurRad="38100" dist="38100" dir="2700000" algn="tl">
                    <a:srgbClr val="000000">
                      <a:alpha val="43137"/>
                    </a:srgbClr>
                  </a:outerShdw>
                </a:effectLst>
                <a:latin typeface="Calibri" panose="020F0502020204030204" pitchFamily="34" charset="0"/>
              </a:rPr>
              <a:t>Important contacts</a:t>
            </a:r>
            <a:endParaRPr lang="en-GB" dirty="0">
              <a:solidFill>
                <a:schemeClr val="bg2">
                  <a:lumMod val="75000"/>
                </a:schemeClr>
              </a:solidFill>
              <a:effectLst>
                <a:outerShdw blurRad="38100" dist="38100" dir="2700000" algn="tl">
                  <a:srgbClr val="000000">
                    <a:alpha val="43137"/>
                  </a:srgbClr>
                </a:outerShdw>
              </a:effectLst>
              <a:latin typeface="Calibri" panose="020F0502020204030204" pitchFamily="34" charset="0"/>
            </a:endParaRPr>
          </a:p>
        </p:txBody>
      </p:sp>
      <p:sp>
        <p:nvSpPr>
          <p:cNvPr id="3" name="Content Placeholder 2"/>
          <p:cNvSpPr>
            <a:spLocks noGrp="1"/>
          </p:cNvSpPr>
          <p:nvPr>
            <p:ph idx="1"/>
          </p:nvPr>
        </p:nvSpPr>
        <p:spPr>
          <a:xfrm>
            <a:off x="683568" y="1340768"/>
            <a:ext cx="7772400" cy="4114800"/>
          </a:xfrm>
        </p:spPr>
        <p:txBody>
          <a:bodyPr>
            <a:normAutofit/>
          </a:bodyPr>
          <a:lstStyle/>
          <a:p>
            <a:r>
              <a:rPr lang="en-GB" dirty="0" smtClean="0">
                <a:solidFill>
                  <a:schemeClr val="bg2">
                    <a:lumMod val="75000"/>
                  </a:schemeClr>
                </a:solidFill>
                <a:latin typeface="Calibri" panose="020F0502020204030204" pitchFamily="34" charset="0"/>
              </a:rPr>
              <a:t>LADO - 0151 511 7229</a:t>
            </a:r>
          </a:p>
          <a:p>
            <a:r>
              <a:rPr lang="en-GB" dirty="0" err="1" smtClean="0">
                <a:solidFill>
                  <a:schemeClr val="bg2">
                    <a:lumMod val="75000"/>
                  </a:schemeClr>
                </a:solidFill>
                <a:latin typeface="Calibri" panose="020F0502020204030204" pitchFamily="34" charset="0"/>
              </a:rPr>
              <a:t>i</a:t>
            </a:r>
            <a:r>
              <a:rPr lang="en-GB" dirty="0" smtClean="0">
                <a:solidFill>
                  <a:schemeClr val="bg2">
                    <a:lumMod val="75000"/>
                  </a:schemeClr>
                </a:solidFill>
                <a:latin typeface="Calibri" panose="020F0502020204030204" pitchFamily="34" charset="0"/>
              </a:rPr>
              <a:t>-CART team - 0151 907 8305</a:t>
            </a:r>
          </a:p>
          <a:p>
            <a:r>
              <a:rPr lang="en-GB" dirty="0" smtClean="0">
                <a:solidFill>
                  <a:schemeClr val="bg2">
                    <a:lumMod val="75000"/>
                  </a:schemeClr>
                </a:solidFill>
                <a:latin typeface="Calibri" panose="020F0502020204030204" pitchFamily="34" charset="0"/>
              </a:rPr>
              <a:t>DBS</a:t>
            </a:r>
            <a:endParaRPr lang="en-GB" dirty="0">
              <a:solidFill>
                <a:schemeClr val="bg2">
                  <a:lumMod val="75000"/>
                </a:schemeClr>
              </a:solidFill>
              <a:latin typeface="Calibri" panose="020F0502020204030204" pitchFamily="34" charset="0"/>
            </a:endParaRPr>
          </a:p>
        </p:txBody>
      </p:sp>
    </p:spTree>
    <p:extLst>
      <p:ext uri="{BB962C8B-B14F-4D97-AF65-F5344CB8AC3E}">
        <p14:creationId xmlns:p14="http://schemas.microsoft.com/office/powerpoint/2010/main" val="3871781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are we here today</a:t>
            </a:r>
            <a:endParaRPr lang="en-GB" dirty="0"/>
          </a:p>
        </p:txBody>
      </p:sp>
      <p:sp>
        <p:nvSpPr>
          <p:cNvPr id="3" name="Content Placeholder 2"/>
          <p:cNvSpPr>
            <a:spLocks noGrp="1"/>
          </p:cNvSpPr>
          <p:nvPr>
            <p:ph idx="1"/>
          </p:nvPr>
        </p:nvSpPr>
        <p:spPr/>
        <p:txBody>
          <a:bodyPr/>
          <a:lstStyle/>
          <a:p>
            <a:r>
              <a:rPr lang="en-GB" dirty="0" smtClean="0"/>
              <a:t>Court Lees</a:t>
            </a:r>
          </a:p>
          <a:p>
            <a:r>
              <a:rPr lang="en-GB" dirty="0" smtClean="0"/>
              <a:t>Marie Coldwell</a:t>
            </a:r>
          </a:p>
          <a:p>
            <a:r>
              <a:rPr lang="en-GB" dirty="0" smtClean="0"/>
              <a:t>Cleveland enquiry</a:t>
            </a:r>
          </a:p>
          <a:p>
            <a:r>
              <a:rPr lang="en-GB" dirty="0" smtClean="0"/>
              <a:t>Melanie </a:t>
            </a:r>
            <a:r>
              <a:rPr lang="en-GB" dirty="0" err="1" smtClean="0"/>
              <a:t>Klien</a:t>
            </a:r>
            <a:r>
              <a:rPr lang="en-GB" dirty="0" smtClean="0"/>
              <a:t> house</a:t>
            </a:r>
          </a:p>
          <a:p>
            <a:r>
              <a:rPr lang="en-GB" dirty="0" smtClean="0"/>
              <a:t>Staffordshire </a:t>
            </a:r>
            <a:r>
              <a:rPr lang="en-GB" dirty="0" err="1" smtClean="0"/>
              <a:t>Pindown</a:t>
            </a:r>
            <a:endParaRPr lang="en-GB" dirty="0"/>
          </a:p>
        </p:txBody>
      </p:sp>
    </p:spTree>
    <p:extLst>
      <p:ext uri="{BB962C8B-B14F-4D97-AF65-F5344CB8AC3E}">
        <p14:creationId xmlns:p14="http://schemas.microsoft.com/office/powerpoint/2010/main" val="2717404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8000" dirty="0" smtClean="0"/>
              <a:t>Eunice Spry</a:t>
            </a:r>
            <a:endParaRPr lang="en-GB" sz="8000"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83668" y="1981200"/>
            <a:ext cx="2976663" cy="4114800"/>
          </a:xfrm>
        </p:spPr>
      </p:pic>
    </p:spTree>
    <p:extLst>
      <p:ext uri="{BB962C8B-B14F-4D97-AF65-F5344CB8AC3E}">
        <p14:creationId xmlns:p14="http://schemas.microsoft.com/office/powerpoint/2010/main" val="3996683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8000" dirty="0" smtClean="0"/>
              <a:t>Frank Beck</a:t>
            </a:r>
            <a:endParaRPr lang="en-GB" sz="8000" dirty="0"/>
          </a:p>
        </p:txBody>
      </p:sp>
      <p:sp>
        <p:nvSpPr>
          <p:cNvPr id="3" name="Content Placeholder 2"/>
          <p:cNvSpPr>
            <a:spLocks noGrp="1"/>
          </p:cNvSpPr>
          <p:nvPr>
            <p:ph idx="1"/>
          </p:nvPr>
        </p:nvSpPr>
        <p:spPr/>
        <p:txBody>
          <a:bodyPr/>
          <a:lstStyle/>
          <a:p>
            <a:endParaRPr lang="en-GB" sz="1200" dirty="0" smtClean="0"/>
          </a:p>
          <a:p>
            <a:endParaRPr lang="en-GB" sz="1200" dirty="0"/>
          </a:p>
        </p:txBody>
      </p:sp>
      <p:pic>
        <p:nvPicPr>
          <p:cNvPr id="1026" name="Picture 2" descr="C:\Users\appletonk\Pictures\frank bec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2780928"/>
            <a:ext cx="5112568" cy="3289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9149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Venessa</a:t>
            </a:r>
            <a:r>
              <a:rPr lang="en-GB" dirty="0"/>
              <a:t> George </a:t>
            </a:r>
            <a:br>
              <a:rPr lang="en-GB" dirty="0"/>
            </a:br>
            <a:endParaRPr lang="en-GB" dirty="0"/>
          </a:p>
        </p:txBody>
      </p:sp>
      <p:pic>
        <p:nvPicPr>
          <p:cNvPr id="2050" name="Picture 2" descr="C:\Users\appletonk\Pictures\vanessa Goerge.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43062" y="2090737"/>
            <a:ext cx="5857875" cy="3895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1421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Paul Wilson </a:t>
            </a:r>
            <a:br>
              <a:rPr lang="en-GB" dirty="0"/>
            </a:br>
            <a:endParaRPr lang="en-GB" dirty="0"/>
          </a:p>
        </p:txBody>
      </p:sp>
      <p:pic>
        <p:nvPicPr>
          <p:cNvPr id="3074" name="Picture 2" descr="C:\Users\appletonk\Pictures\paul wilson.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43250" y="2514600"/>
            <a:ext cx="28575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1692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Nigel </a:t>
            </a:r>
            <a:r>
              <a:rPr lang="en-GB" dirty="0" err="1"/>
              <a:t>Leat</a:t>
            </a:r>
            <a:r>
              <a:rPr lang="en-GB" dirty="0"/>
              <a:t/>
            </a:r>
            <a:br>
              <a:rPr lang="en-GB" dirty="0"/>
            </a:br>
            <a:endParaRPr lang="en-GB" dirty="0"/>
          </a:p>
        </p:txBody>
      </p:sp>
      <p:pic>
        <p:nvPicPr>
          <p:cNvPr id="4098" name="Picture 2" descr="C:\Users\appletonk\Pictures\nigel leat.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15574" y="1981200"/>
            <a:ext cx="6112851"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052727"/>
      </p:ext>
    </p:extLst>
  </p:cSld>
  <p:clrMapOvr>
    <a:masterClrMapping/>
  </p:clrMapOvr>
</p:sld>
</file>

<file path=ppt/theme/theme1.xml><?xml version="1.0" encoding="utf-8"?>
<a:theme xmlns:a="http://schemas.openxmlformats.org/drawingml/2006/main" name="Halton">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7497F64D5EB044FAA2EBF01006B46EB" ma:contentTypeVersion="2" ma:contentTypeDescription="Create a new document." ma:contentTypeScope="" ma:versionID="b5685dd1396a9b9d5c28674ad4201da8">
  <xsd:schema xmlns:xsd="http://www.w3.org/2001/XMLSchema" xmlns:xs="http://www.w3.org/2001/XMLSchema" xmlns:p="http://schemas.microsoft.com/office/2006/metadata/properties" xmlns:ns1="http://schemas.microsoft.com/sharepoint/v3" xmlns:ns2="752ecd1f-4185-4f2a-9830-15d3ce795b03" xmlns:ns3="9e14bc9f-d43a-4562-9a47-6bccc43a8b23" targetNamespace="http://schemas.microsoft.com/office/2006/metadata/properties" ma:root="true" ma:fieldsID="47af4d9b0545f848ac9d22f695e477ef" ns1:_="" ns2:_="" ns3:_="">
    <xsd:import namespace="http://schemas.microsoft.com/sharepoint/v3"/>
    <xsd:import namespace="752ecd1f-4185-4f2a-9830-15d3ce795b03"/>
    <xsd:import namespace="9e14bc9f-d43a-4562-9a47-6bccc43a8b23"/>
    <xsd:element name="properties">
      <xsd:complexType>
        <xsd:sequence>
          <xsd:element name="documentManagement">
            <xsd:complexType>
              <xsd:all>
                <xsd:element ref="ns2:_dlc_DocId" minOccurs="0"/>
                <xsd:element ref="ns2:_dlc_DocIdUrl" minOccurs="0"/>
                <xsd:element ref="ns2:_dlc_DocIdPersistId" minOccurs="0"/>
                <xsd:element ref="ns3:38D7918E8D62_DiskName" minOccurs="0"/>
                <xsd:element ref="ns1:FileShareFlag"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ShareFlag" ma:index="12" nillable="true" ma:displayName="File Share Flag" ma:default="0.0" ma:hidden="true" ma:internalName="_x0024_Resources_x003a_FSDLResources_x002c_VDL_FileShareFlag_x003b_"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752ecd1f-4185-4f2a-9830-15d3ce795b0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e14bc9f-d43a-4562-9a47-6bccc43a8b23" elementFormDefault="qualified">
    <xsd:import namespace="http://schemas.microsoft.com/office/2006/documentManagement/types"/>
    <xsd:import namespace="http://schemas.microsoft.com/office/infopath/2007/PartnerControls"/>
    <xsd:element name="38D7918E8D62_DiskName" ma:index="11" nillable="true" ma:displayName="DiskName" ma:description="" ma:hidden="true" ma:internalName="DiskName"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file>

<file path=customXml/itemProps1.xml><?xml version="1.0" encoding="utf-8"?>
<ds:datastoreItem xmlns:ds="http://schemas.openxmlformats.org/officeDocument/2006/customXml" ds:itemID="{4F23E41F-4DED-43A1-8900-78B35B66AD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52ecd1f-4185-4f2a-9830-15d3ce795b03"/>
    <ds:schemaRef ds:uri="9e14bc9f-d43a-4562-9a47-6bccc43a8b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128748-C37D-47AA-A6EB-EA5DA6152225}">
  <ds:schemaRefs>
    <ds:schemaRef ds:uri="http://schemas.microsoft.com/sharepoint/v3/contenttype/forms"/>
  </ds:schemaRefs>
</ds:datastoreItem>
</file>

<file path=customXml/itemProps3.xml><?xml version="1.0" encoding="utf-8"?>
<ds:datastoreItem xmlns:ds="http://schemas.openxmlformats.org/officeDocument/2006/customXml" ds:itemID="{5E2BDBFA-10E8-4723-9076-550C2DA7A17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Halton</Template>
  <TotalTime>1403</TotalTime>
  <Words>4759</Words>
  <Application>Microsoft Office PowerPoint</Application>
  <PresentationFormat>On-screen Show (4:3)</PresentationFormat>
  <Paragraphs>458</Paragraphs>
  <Slides>37</Slides>
  <Notes>37</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37</vt:i4>
      </vt:variant>
    </vt:vector>
  </HeadingPairs>
  <TitlesOfParts>
    <vt:vector size="48" baseType="lpstr">
      <vt:lpstr>ＭＳ Ｐゴシック</vt:lpstr>
      <vt:lpstr>Arial</vt:lpstr>
      <vt:lpstr>Calibri</vt:lpstr>
      <vt:lpstr>Times</vt:lpstr>
      <vt:lpstr>Wingdings</vt:lpstr>
      <vt:lpstr>Halton</vt:lpstr>
      <vt:lpstr>Blank</vt:lpstr>
      <vt:lpstr>2_Blank</vt:lpstr>
      <vt:lpstr>3_Blank</vt:lpstr>
      <vt:lpstr>4_Blank</vt:lpstr>
      <vt:lpstr>6_Blank</vt:lpstr>
      <vt:lpstr>Managing Allegations Against Adults Briefings</vt:lpstr>
      <vt:lpstr>Aims of the session</vt:lpstr>
      <vt:lpstr>How do we keep children safe</vt:lpstr>
      <vt:lpstr>How are we here today</vt:lpstr>
      <vt:lpstr>Eunice Spry</vt:lpstr>
      <vt:lpstr>Frank Beck</vt:lpstr>
      <vt:lpstr>Venessa George  </vt:lpstr>
      <vt:lpstr>Paul Wilson  </vt:lpstr>
      <vt:lpstr>Nigel Leat </vt:lpstr>
      <vt:lpstr>Gut feelings</vt:lpstr>
      <vt:lpstr>GUT FEELING</vt:lpstr>
      <vt:lpstr>Commonalities with the offenders</vt:lpstr>
      <vt:lpstr>commonalities</vt:lpstr>
      <vt:lpstr>BICHARD</vt:lpstr>
      <vt:lpstr>Mary Faithful foundation</vt:lpstr>
      <vt:lpstr>How to create a positive environment</vt:lpstr>
      <vt:lpstr>What is an Allegation?</vt:lpstr>
      <vt:lpstr>PowerPoint Presentation</vt:lpstr>
      <vt:lpstr>PowerPoint Presentation</vt:lpstr>
      <vt:lpstr>PowerPoint Presentation</vt:lpstr>
      <vt:lpstr>What is LADO?</vt:lpstr>
      <vt:lpstr>What to do when you receive an allegation</vt:lpstr>
      <vt:lpstr>Organisation Roles</vt:lpstr>
      <vt:lpstr>Dealing with allegations of abuse</vt:lpstr>
      <vt:lpstr>The Strategy Meeting</vt:lpstr>
      <vt:lpstr>Information required at the Strategy Meeting</vt:lpstr>
      <vt:lpstr>Information required at the Strategy Meeting</vt:lpstr>
      <vt:lpstr>Strategy Meeting Agenda</vt:lpstr>
      <vt:lpstr>Investigation</vt:lpstr>
      <vt:lpstr>SUPPORT</vt:lpstr>
      <vt:lpstr>Conclusions</vt:lpstr>
      <vt:lpstr>Informing relevant bodies</vt:lpstr>
      <vt:lpstr>Do not…</vt:lpstr>
      <vt:lpstr>Record Keeping</vt:lpstr>
      <vt:lpstr>DBS</vt:lpstr>
      <vt:lpstr>Any questions?</vt:lpstr>
      <vt:lpstr>Important contacts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Allegations Against Adults</dc:title>
  <dc:creator>Katherine Appleton</dc:creator>
  <cp:lastModifiedBy>Katherine Appleton</cp:lastModifiedBy>
  <cp:revision>89</cp:revision>
  <cp:lastPrinted>2017-03-03T07:33:56Z</cp:lastPrinted>
  <dcterms:created xsi:type="dcterms:W3CDTF">2012-10-18T10:35:38Z</dcterms:created>
  <dcterms:modified xsi:type="dcterms:W3CDTF">2017-03-23T14:53:16Z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0x01010077497F64D5EB044FAA2EBF01006B46EB</vt:lpwstr>
  </property>
</Properties>
</file>